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71" r:id="rId7"/>
    <p:sldId id="272" r:id="rId8"/>
    <p:sldId id="273" r:id="rId9"/>
    <p:sldId id="274" r:id="rId10"/>
    <p:sldId id="275" r:id="rId11"/>
    <p:sldId id="277" r:id="rId12"/>
    <p:sldId id="278" r:id="rId13"/>
    <p:sldId id="279" r:id="rId14"/>
    <p:sldId id="280" r:id="rId15"/>
    <p:sldId id="282" r:id="rId16"/>
    <p:sldId id="281" r:id="rId17"/>
    <p:sldId id="283" r:id="rId18"/>
    <p:sldId id="263" r:id="rId19"/>
    <p:sldId id="265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7D7"/>
    <a:srgbClr val="FD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48279-E337-4DAB-88E2-B25269C94F3E}" v="99" dt="2024-05-03T07:21:27.799"/>
    <p1510:client id="{4E9EDB8C-9450-402B-9B6E-AA1394E4CCAE}" v="67" dt="2024-05-02T16:54:49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21569-F77D-48E5-AA25-BE64168E917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C26704-FF87-4111-817F-3B90504ABA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ockwell"/>
            </a:rPr>
            <a:t>Increasing reliability</a:t>
          </a:r>
        </a:p>
      </dgm:t>
    </dgm:pt>
    <dgm:pt modelId="{B1DC21FC-DCF5-479D-BD41-CAC22E79A9FE}" type="parTrans" cxnId="{BDA96E84-BA23-43E3-8E99-750925E9D259}">
      <dgm:prSet/>
      <dgm:spPr/>
      <dgm:t>
        <a:bodyPr/>
        <a:lstStyle/>
        <a:p>
          <a:endParaRPr lang="en-US"/>
        </a:p>
      </dgm:t>
    </dgm:pt>
    <dgm:pt modelId="{38DAD55F-630A-4E49-BFEA-036577F44AAD}" type="sibTrans" cxnId="{BDA96E84-BA23-43E3-8E99-750925E9D259}">
      <dgm:prSet/>
      <dgm:spPr/>
      <dgm:t>
        <a:bodyPr/>
        <a:lstStyle/>
        <a:p>
          <a:endParaRPr lang="en-US"/>
        </a:p>
      </dgm:t>
    </dgm:pt>
    <dgm:pt modelId="{2BD4BACA-2FBB-4D83-B788-A25D7CD89C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ockwell"/>
            </a:rPr>
            <a:t>Aiding economic growth</a:t>
          </a:r>
        </a:p>
      </dgm:t>
    </dgm:pt>
    <dgm:pt modelId="{51A7DE01-5E75-4E38-B15F-6F4599EFCD6F}" type="parTrans" cxnId="{2150D275-7E2F-44AA-8E19-7A34D79B13C4}">
      <dgm:prSet/>
      <dgm:spPr/>
      <dgm:t>
        <a:bodyPr/>
        <a:lstStyle/>
        <a:p>
          <a:endParaRPr lang="en-US"/>
        </a:p>
      </dgm:t>
    </dgm:pt>
    <dgm:pt modelId="{013C62CD-66CE-4AE2-BDA0-162EBF07609B}" type="sibTrans" cxnId="{2150D275-7E2F-44AA-8E19-7A34D79B13C4}">
      <dgm:prSet/>
      <dgm:spPr/>
      <dgm:t>
        <a:bodyPr/>
        <a:lstStyle/>
        <a:p>
          <a:endParaRPr lang="en-US"/>
        </a:p>
      </dgm:t>
    </dgm:pt>
    <dgm:pt modelId="{DCBB88D8-AEA1-4A70-9901-E5F5A6BE3A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ockwell"/>
            </a:rPr>
            <a:t>efficient, low-cost, clean energy, </a:t>
          </a:r>
        </a:p>
      </dgm:t>
    </dgm:pt>
    <dgm:pt modelId="{D86DE0BF-1B3C-4AA4-8C2A-D7FA1CE8DE8D}" type="parTrans" cxnId="{0A87A1CA-EC9A-4CA5-B03A-908BA75531E4}">
      <dgm:prSet/>
      <dgm:spPr/>
      <dgm:t>
        <a:bodyPr/>
        <a:lstStyle/>
        <a:p>
          <a:endParaRPr lang="en-US"/>
        </a:p>
      </dgm:t>
    </dgm:pt>
    <dgm:pt modelId="{346C9FE2-4B4D-4D33-AA71-66B15D182A73}" type="sibTrans" cxnId="{0A87A1CA-EC9A-4CA5-B03A-908BA75531E4}">
      <dgm:prSet/>
      <dgm:spPr/>
      <dgm:t>
        <a:bodyPr/>
        <a:lstStyle/>
        <a:p>
          <a:endParaRPr lang="en-US"/>
        </a:p>
      </dgm:t>
    </dgm:pt>
    <dgm:pt modelId="{ADBE4E11-E467-4817-809E-C3DB6A1848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ockwell"/>
            </a:rPr>
            <a:t>enhance local resiliency</a:t>
          </a:r>
        </a:p>
      </dgm:t>
    </dgm:pt>
    <dgm:pt modelId="{6CD26577-E849-4507-B2CE-A52BE1551175}" type="parTrans" cxnId="{77B8FDEE-7A4D-4A0C-824B-777281295221}">
      <dgm:prSet/>
      <dgm:spPr/>
      <dgm:t>
        <a:bodyPr/>
        <a:lstStyle/>
        <a:p>
          <a:endParaRPr lang="en-US"/>
        </a:p>
      </dgm:t>
    </dgm:pt>
    <dgm:pt modelId="{AAB7BADA-2F90-4721-ACF4-CA51302FAE0B}" type="sibTrans" cxnId="{77B8FDEE-7A4D-4A0C-824B-777281295221}">
      <dgm:prSet/>
      <dgm:spPr/>
      <dgm:t>
        <a:bodyPr/>
        <a:lstStyle/>
        <a:p>
          <a:endParaRPr lang="en-US"/>
        </a:p>
      </dgm:t>
    </dgm:pt>
    <dgm:pt modelId="{E6384850-90E5-42E7-B1AD-51832C3BB9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ockwell"/>
            </a:rPr>
            <a:t>Improve the operation and stability of the regional electric grid. </a:t>
          </a:r>
        </a:p>
      </dgm:t>
    </dgm:pt>
    <dgm:pt modelId="{3E78C978-85D1-4331-ACEF-86C9755E17D4}" type="parTrans" cxnId="{FC8767CD-C73F-46C7-A4D2-3FE4A4B2F991}">
      <dgm:prSet/>
      <dgm:spPr/>
      <dgm:t>
        <a:bodyPr/>
        <a:lstStyle/>
        <a:p>
          <a:endParaRPr lang="en-US"/>
        </a:p>
      </dgm:t>
    </dgm:pt>
    <dgm:pt modelId="{8BB45AE5-D492-41C5-AD66-721B7107C6FA}" type="sibTrans" cxnId="{FC8767CD-C73F-46C7-A4D2-3FE4A4B2F991}">
      <dgm:prSet/>
      <dgm:spPr/>
      <dgm:t>
        <a:bodyPr/>
        <a:lstStyle/>
        <a:p>
          <a:endParaRPr lang="en-US"/>
        </a:p>
      </dgm:t>
    </dgm:pt>
    <dgm:pt modelId="{46FE15D5-601A-44DD-AFE2-E6E08B4E1E17}" type="pres">
      <dgm:prSet presAssocID="{7D021569-F77D-48E5-AA25-BE64168E9174}" presName="root" presStyleCnt="0">
        <dgm:presLayoutVars>
          <dgm:dir/>
          <dgm:resizeHandles val="exact"/>
        </dgm:presLayoutVars>
      </dgm:prSet>
      <dgm:spPr/>
    </dgm:pt>
    <dgm:pt modelId="{F5254D2E-8502-4051-913B-6C9B0E7DE1F5}" type="pres">
      <dgm:prSet presAssocID="{9BC26704-FF87-4111-817F-3B90504ABA36}" presName="compNode" presStyleCnt="0"/>
      <dgm:spPr/>
    </dgm:pt>
    <dgm:pt modelId="{00C6956D-2285-4068-9BAE-FEE592A59BC9}" type="pres">
      <dgm:prSet presAssocID="{9BC26704-FF87-4111-817F-3B90504ABA36}" presName="iconBgRect" presStyleLbl="bgShp" presStyleIdx="0" presStyleCnt="5"/>
      <dgm:spPr/>
    </dgm:pt>
    <dgm:pt modelId="{C0C42A31-E073-4A38-873B-9322DD4F54AE}" type="pres">
      <dgm:prSet presAssocID="{9BC26704-FF87-4111-817F-3B90504ABA3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4B39B16-3BBA-49A6-B6F5-AC6A7948EDD7}" type="pres">
      <dgm:prSet presAssocID="{9BC26704-FF87-4111-817F-3B90504ABA36}" presName="spaceRect" presStyleCnt="0"/>
      <dgm:spPr/>
    </dgm:pt>
    <dgm:pt modelId="{2265E44C-4ACC-4180-9800-44D0656D3606}" type="pres">
      <dgm:prSet presAssocID="{9BC26704-FF87-4111-817F-3B90504ABA36}" presName="textRect" presStyleLbl="revTx" presStyleIdx="0" presStyleCnt="5">
        <dgm:presLayoutVars>
          <dgm:chMax val="1"/>
          <dgm:chPref val="1"/>
        </dgm:presLayoutVars>
      </dgm:prSet>
      <dgm:spPr/>
    </dgm:pt>
    <dgm:pt modelId="{F3760949-09D1-4E21-B620-7909CE4C1028}" type="pres">
      <dgm:prSet presAssocID="{38DAD55F-630A-4E49-BFEA-036577F44AAD}" presName="sibTrans" presStyleCnt="0"/>
      <dgm:spPr/>
    </dgm:pt>
    <dgm:pt modelId="{5156E7D4-C999-4091-8640-DD1B251B1BD2}" type="pres">
      <dgm:prSet presAssocID="{2BD4BACA-2FBB-4D83-B788-A25D7CD89CDC}" presName="compNode" presStyleCnt="0"/>
      <dgm:spPr/>
    </dgm:pt>
    <dgm:pt modelId="{0479AB01-5B7D-4E6C-BE6C-820DC7848F55}" type="pres">
      <dgm:prSet presAssocID="{2BD4BACA-2FBB-4D83-B788-A25D7CD89CDC}" presName="iconBgRect" presStyleLbl="bgShp" presStyleIdx="1" presStyleCnt="5"/>
      <dgm:spPr/>
    </dgm:pt>
    <dgm:pt modelId="{DEB61B98-9311-42D8-8AFA-F507F6C4B466}" type="pres">
      <dgm:prSet presAssocID="{2BD4BACA-2FBB-4D83-B788-A25D7CD89CD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61B48EE-FF6C-45EF-BE4E-2E1459888FC6}" type="pres">
      <dgm:prSet presAssocID="{2BD4BACA-2FBB-4D83-B788-A25D7CD89CDC}" presName="spaceRect" presStyleCnt="0"/>
      <dgm:spPr/>
    </dgm:pt>
    <dgm:pt modelId="{ED1DFF67-27B8-4AEF-A41C-1D713FAFEF63}" type="pres">
      <dgm:prSet presAssocID="{2BD4BACA-2FBB-4D83-B788-A25D7CD89CDC}" presName="textRect" presStyleLbl="revTx" presStyleIdx="1" presStyleCnt="5">
        <dgm:presLayoutVars>
          <dgm:chMax val="1"/>
          <dgm:chPref val="1"/>
        </dgm:presLayoutVars>
      </dgm:prSet>
      <dgm:spPr/>
    </dgm:pt>
    <dgm:pt modelId="{B2296849-4C3A-4ABC-8C68-752F6C718E8D}" type="pres">
      <dgm:prSet presAssocID="{013C62CD-66CE-4AE2-BDA0-162EBF07609B}" presName="sibTrans" presStyleCnt="0"/>
      <dgm:spPr/>
    </dgm:pt>
    <dgm:pt modelId="{E65D21DC-8DFE-4B6D-93EF-97180C01FD9F}" type="pres">
      <dgm:prSet presAssocID="{DCBB88D8-AEA1-4A70-9901-E5F5A6BE3A5D}" presName="compNode" presStyleCnt="0"/>
      <dgm:spPr/>
    </dgm:pt>
    <dgm:pt modelId="{5A939F6D-67C2-4853-B1DD-1293EA32BEEB}" type="pres">
      <dgm:prSet presAssocID="{DCBB88D8-AEA1-4A70-9901-E5F5A6BE3A5D}" presName="iconBgRect" presStyleLbl="bgShp" presStyleIdx="2" presStyleCnt="5"/>
      <dgm:spPr/>
    </dgm:pt>
    <dgm:pt modelId="{C6B43B26-CAE4-4876-BF84-1601945BC46C}" type="pres">
      <dgm:prSet presAssocID="{DCBB88D8-AEA1-4A70-9901-E5F5A6BE3A5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27165568-8427-4E32-9054-B3C92C1557DE}" type="pres">
      <dgm:prSet presAssocID="{DCBB88D8-AEA1-4A70-9901-E5F5A6BE3A5D}" presName="spaceRect" presStyleCnt="0"/>
      <dgm:spPr/>
    </dgm:pt>
    <dgm:pt modelId="{31B973B2-9143-48F6-AD97-6A01DFAD9B15}" type="pres">
      <dgm:prSet presAssocID="{DCBB88D8-AEA1-4A70-9901-E5F5A6BE3A5D}" presName="textRect" presStyleLbl="revTx" presStyleIdx="2" presStyleCnt="5">
        <dgm:presLayoutVars>
          <dgm:chMax val="1"/>
          <dgm:chPref val="1"/>
        </dgm:presLayoutVars>
      </dgm:prSet>
      <dgm:spPr/>
    </dgm:pt>
    <dgm:pt modelId="{F8440734-73ED-4C24-A712-14DC3BF7204B}" type="pres">
      <dgm:prSet presAssocID="{346C9FE2-4B4D-4D33-AA71-66B15D182A73}" presName="sibTrans" presStyleCnt="0"/>
      <dgm:spPr/>
    </dgm:pt>
    <dgm:pt modelId="{E52ECEC0-C4D4-4EDF-BE89-4325A29C5F95}" type="pres">
      <dgm:prSet presAssocID="{ADBE4E11-E467-4817-809E-C3DB6A18484A}" presName="compNode" presStyleCnt="0"/>
      <dgm:spPr/>
    </dgm:pt>
    <dgm:pt modelId="{850BF754-158F-4A5D-BEA2-23E1307B0987}" type="pres">
      <dgm:prSet presAssocID="{ADBE4E11-E467-4817-809E-C3DB6A18484A}" presName="iconBgRect" presStyleLbl="bgShp" presStyleIdx="3" presStyleCnt="5"/>
      <dgm:spPr/>
    </dgm:pt>
    <dgm:pt modelId="{635EA0BC-A854-4F9D-97B6-C507221258EC}" type="pres">
      <dgm:prSet presAssocID="{ADBE4E11-E467-4817-809E-C3DB6A18484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35238D7-4CC2-458C-BB8C-B7A43F29D7B7}" type="pres">
      <dgm:prSet presAssocID="{ADBE4E11-E467-4817-809E-C3DB6A18484A}" presName="spaceRect" presStyleCnt="0"/>
      <dgm:spPr/>
    </dgm:pt>
    <dgm:pt modelId="{1F3EE707-4286-463E-B588-2268099DECF2}" type="pres">
      <dgm:prSet presAssocID="{ADBE4E11-E467-4817-809E-C3DB6A18484A}" presName="textRect" presStyleLbl="revTx" presStyleIdx="3" presStyleCnt="5">
        <dgm:presLayoutVars>
          <dgm:chMax val="1"/>
          <dgm:chPref val="1"/>
        </dgm:presLayoutVars>
      </dgm:prSet>
      <dgm:spPr/>
    </dgm:pt>
    <dgm:pt modelId="{1AAA3C84-7140-4B45-9F38-A6AF6A53F19E}" type="pres">
      <dgm:prSet presAssocID="{AAB7BADA-2F90-4721-ACF4-CA51302FAE0B}" presName="sibTrans" presStyleCnt="0"/>
      <dgm:spPr/>
    </dgm:pt>
    <dgm:pt modelId="{0150FEFF-A8E4-4D59-93FC-CAEA73B6ED85}" type="pres">
      <dgm:prSet presAssocID="{E6384850-90E5-42E7-B1AD-51832C3BB93B}" presName="compNode" presStyleCnt="0"/>
      <dgm:spPr/>
    </dgm:pt>
    <dgm:pt modelId="{24A11AA0-1E03-42E3-AE8B-4A4524E4CBFD}" type="pres">
      <dgm:prSet presAssocID="{E6384850-90E5-42E7-B1AD-51832C3BB93B}" presName="iconBgRect" presStyleLbl="bgShp" presStyleIdx="4" presStyleCnt="5"/>
      <dgm:spPr/>
    </dgm:pt>
    <dgm:pt modelId="{970F32EB-0663-49DE-89B7-F093FCD73236}" type="pres">
      <dgm:prSet presAssocID="{E6384850-90E5-42E7-B1AD-51832C3BB93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ECF6F472-2F91-4E15-9270-DB5352982004}" type="pres">
      <dgm:prSet presAssocID="{E6384850-90E5-42E7-B1AD-51832C3BB93B}" presName="spaceRect" presStyleCnt="0"/>
      <dgm:spPr/>
    </dgm:pt>
    <dgm:pt modelId="{4DD3B89F-27A1-4EA6-9066-406317C0BD28}" type="pres">
      <dgm:prSet presAssocID="{E6384850-90E5-42E7-B1AD-51832C3BB93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B1C8C11-7614-4A02-8643-6D285CF6634B}" type="presOf" srcId="{E6384850-90E5-42E7-B1AD-51832C3BB93B}" destId="{4DD3B89F-27A1-4EA6-9066-406317C0BD28}" srcOrd="0" destOrd="0" presId="urn:microsoft.com/office/officeart/2018/5/layout/IconCircleLabelList"/>
    <dgm:cxn modelId="{41BF0926-88A1-4CE2-B03C-DFCF8D4180E1}" type="presOf" srcId="{9BC26704-FF87-4111-817F-3B90504ABA36}" destId="{2265E44C-4ACC-4180-9800-44D0656D3606}" srcOrd="0" destOrd="0" presId="urn:microsoft.com/office/officeart/2018/5/layout/IconCircleLabelList"/>
    <dgm:cxn modelId="{BF70EA5D-548A-4D10-820C-06510F78958A}" type="presOf" srcId="{ADBE4E11-E467-4817-809E-C3DB6A18484A}" destId="{1F3EE707-4286-463E-B588-2268099DECF2}" srcOrd="0" destOrd="0" presId="urn:microsoft.com/office/officeart/2018/5/layout/IconCircleLabelList"/>
    <dgm:cxn modelId="{2150D275-7E2F-44AA-8E19-7A34D79B13C4}" srcId="{7D021569-F77D-48E5-AA25-BE64168E9174}" destId="{2BD4BACA-2FBB-4D83-B788-A25D7CD89CDC}" srcOrd="1" destOrd="0" parTransId="{51A7DE01-5E75-4E38-B15F-6F4599EFCD6F}" sibTransId="{013C62CD-66CE-4AE2-BDA0-162EBF07609B}"/>
    <dgm:cxn modelId="{BDA96E84-BA23-43E3-8E99-750925E9D259}" srcId="{7D021569-F77D-48E5-AA25-BE64168E9174}" destId="{9BC26704-FF87-4111-817F-3B90504ABA36}" srcOrd="0" destOrd="0" parTransId="{B1DC21FC-DCF5-479D-BD41-CAC22E79A9FE}" sibTransId="{38DAD55F-630A-4E49-BFEA-036577F44AAD}"/>
    <dgm:cxn modelId="{8CEDD48F-FA26-4931-82B5-290E8E1CC556}" type="presOf" srcId="{2BD4BACA-2FBB-4D83-B788-A25D7CD89CDC}" destId="{ED1DFF67-27B8-4AEF-A41C-1D713FAFEF63}" srcOrd="0" destOrd="0" presId="urn:microsoft.com/office/officeart/2018/5/layout/IconCircleLabelList"/>
    <dgm:cxn modelId="{1041B5AC-5DC2-424B-9D01-179025A3224B}" type="presOf" srcId="{7D021569-F77D-48E5-AA25-BE64168E9174}" destId="{46FE15D5-601A-44DD-AFE2-E6E08B4E1E17}" srcOrd="0" destOrd="0" presId="urn:microsoft.com/office/officeart/2018/5/layout/IconCircleLabelList"/>
    <dgm:cxn modelId="{72D629B9-2FC7-4428-94B7-1DDCCF800291}" type="presOf" srcId="{DCBB88D8-AEA1-4A70-9901-E5F5A6BE3A5D}" destId="{31B973B2-9143-48F6-AD97-6A01DFAD9B15}" srcOrd="0" destOrd="0" presId="urn:microsoft.com/office/officeart/2018/5/layout/IconCircleLabelList"/>
    <dgm:cxn modelId="{0A87A1CA-EC9A-4CA5-B03A-908BA75531E4}" srcId="{7D021569-F77D-48E5-AA25-BE64168E9174}" destId="{DCBB88D8-AEA1-4A70-9901-E5F5A6BE3A5D}" srcOrd="2" destOrd="0" parTransId="{D86DE0BF-1B3C-4AA4-8C2A-D7FA1CE8DE8D}" sibTransId="{346C9FE2-4B4D-4D33-AA71-66B15D182A73}"/>
    <dgm:cxn modelId="{FC8767CD-C73F-46C7-A4D2-3FE4A4B2F991}" srcId="{7D021569-F77D-48E5-AA25-BE64168E9174}" destId="{E6384850-90E5-42E7-B1AD-51832C3BB93B}" srcOrd="4" destOrd="0" parTransId="{3E78C978-85D1-4331-ACEF-86C9755E17D4}" sibTransId="{8BB45AE5-D492-41C5-AD66-721B7107C6FA}"/>
    <dgm:cxn modelId="{77B8FDEE-7A4D-4A0C-824B-777281295221}" srcId="{7D021569-F77D-48E5-AA25-BE64168E9174}" destId="{ADBE4E11-E467-4817-809E-C3DB6A18484A}" srcOrd="3" destOrd="0" parTransId="{6CD26577-E849-4507-B2CE-A52BE1551175}" sibTransId="{AAB7BADA-2F90-4721-ACF4-CA51302FAE0B}"/>
    <dgm:cxn modelId="{DD5548C8-4DA6-4914-B4DE-B2F27AD81986}" type="presParOf" srcId="{46FE15D5-601A-44DD-AFE2-E6E08B4E1E17}" destId="{F5254D2E-8502-4051-913B-6C9B0E7DE1F5}" srcOrd="0" destOrd="0" presId="urn:microsoft.com/office/officeart/2018/5/layout/IconCircleLabelList"/>
    <dgm:cxn modelId="{7380FEDD-D327-4835-BEDB-7A77FCDCA8B0}" type="presParOf" srcId="{F5254D2E-8502-4051-913B-6C9B0E7DE1F5}" destId="{00C6956D-2285-4068-9BAE-FEE592A59BC9}" srcOrd="0" destOrd="0" presId="urn:microsoft.com/office/officeart/2018/5/layout/IconCircleLabelList"/>
    <dgm:cxn modelId="{13888C9A-1D47-4D19-9AAC-29370C6D8981}" type="presParOf" srcId="{F5254D2E-8502-4051-913B-6C9B0E7DE1F5}" destId="{C0C42A31-E073-4A38-873B-9322DD4F54AE}" srcOrd="1" destOrd="0" presId="urn:microsoft.com/office/officeart/2018/5/layout/IconCircleLabelList"/>
    <dgm:cxn modelId="{D821694B-6AEE-4585-A224-FBC1B6F2BBD4}" type="presParOf" srcId="{F5254D2E-8502-4051-913B-6C9B0E7DE1F5}" destId="{04B39B16-3BBA-49A6-B6F5-AC6A7948EDD7}" srcOrd="2" destOrd="0" presId="urn:microsoft.com/office/officeart/2018/5/layout/IconCircleLabelList"/>
    <dgm:cxn modelId="{F5E38494-93AD-4F7A-82C4-49C21AB9136F}" type="presParOf" srcId="{F5254D2E-8502-4051-913B-6C9B0E7DE1F5}" destId="{2265E44C-4ACC-4180-9800-44D0656D3606}" srcOrd="3" destOrd="0" presId="urn:microsoft.com/office/officeart/2018/5/layout/IconCircleLabelList"/>
    <dgm:cxn modelId="{009D67CD-CF3A-4C83-A35F-B92B99D74DF1}" type="presParOf" srcId="{46FE15D5-601A-44DD-AFE2-E6E08B4E1E17}" destId="{F3760949-09D1-4E21-B620-7909CE4C1028}" srcOrd="1" destOrd="0" presId="urn:microsoft.com/office/officeart/2018/5/layout/IconCircleLabelList"/>
    <dgm:cxn modelId="{A08A14D8-E381-45DD-9967-02635D28EED3}" type="presParOf" srcId="{46FE15D5-601A-44DD-AFE2-E6E08B4E1E17}" destId="{5156E7D4-C999-4091-8640-DD1B251B1BD2}" srcOrd="2" destOrd="0" presId="urn:microsoft.com/office/officeart/2018/5/layout/IconCircleLabelList"/>
    <dgm:cxn modelId="{4409E155-2FB2-4386-88E2-05393EFF0568}" type="presParOf" srcId="{5156E7D4-C999-4091-8640-DD1B251B1BD2}" destId="{0479AB01-5B7D-4E6C-BE6C-820DC7848F55}" srcOrd="0" destOrd="0" presId="urn:microsoft.com/office/officeart/2018/5/layout/IconCircleLabelList"/>
    <dgm:cxn modelId="{4F0500A9-602A-4F27-A555-07FCE3AD3A5A}" type="presParOf" srcId="{5156E7D4-C999-4091-8640-DD1B251B1BD2}" destId="{DEB61B98-9311-42D8-8AFA-F507F6C4B466}" srcOrd="1" destOrd="0" presId="urn:microsoft.com/office/officeart/2018/5/layout/IconCircleLabelList"/>
    <dgm:cxn modelId="{D317D3AD-89F0-4D80-B39E-10EAB4630BF1}" type="presParOf" srcId="{5156E7D4-C999-4091-8640-DD1B251B1BD2}" destId="{B61B48EE-FF6C-45EF-BE4E-2E1459888FC6}" srcOrd="2" destOrd="0" presId="urn:microsoft.com/office/officeart/2018/5/layout/IconCircleLabelList"/>
    <dgm:cxn modelId="{864B812B-B00B-4620-80CB-3E6484F9256A}" type="presParOf" srcId="{5156E7D4-C999-4091-8640-DD1B251B1BD2}" destId="{ED1DFF67-27B8-4AEF-A41C-1D713FAFEF63}" srcOrd="3" destOrd="0" presId="urn:microsoft.com/office/officeart/2018/5/layout/IconCircleLabelList"/>
    <dgm:cxn modelId="{C30C0742-3005-4118-A6C3-E74072664151}" type="presParOf" srcId="{46FE15D5-601A-44DD-AFE2-E6E08B4E1E17}" destId="{B2296849-4C3A-4ABC-8C68-752F6C718E8D}" srcOrd="3" destOrd="0" presId="urn:microsoft.com/office/officeart/2018/5/layout/IconCircleLabelList"/>
    <dgm:cxn modelId="{A5F4775D-23DC-42A8-903A-FCDAFF58582C}" type="presParOf" srcId="{46FE15D5-601A-44DD-AFE2-E6E08B4E1E17}" destId="{E65D21DC-8DFE-4B6D-93EF-97180C01FD9F}" srcOrd="4" destOrd="0" presId="urn:microsoft.com/office/officeart/2018/5/layout/IconCircleLabelList"/>
    <dgm:cxn modelId="{5C572221-B24B-44EE-B5EB-4FA568C4F6BD}" type="presParOf" srcId="{E65D21DC-8DFE-4B6D-93EF-97180C01FD9F}" destId="{5A939F6D-67C2-4853-B1DD-1293EA32BEEB}" srcOrd="0" destOrd="0" presId="urn:microsoft.com/office/officeart/2018/5/layout/IconCircleLabelList"/>
    <dgm:cxn modelId="{21E18C07-049D-47D7-9FAE-74F23BB856EE}" type="presParOf" srcId="{E65D21DC-8DFE-4B6D-93EF-97180C01FD9F}" destId="{C6B43B26-CAE4-4876-BF84-1601945BC46C}" srcOrd="1" destOrd="0" presId="urn:microsoft.com/office/officeart/2018/5/layout/IconCircleLabelList"/>
    <dgm:cxn modelId="{6236B9E3-ED79-47F0-8137-371CDAEAF347}" type="presParOf" srcId="{E65D21DC-8DFE-4B6D-93EF-97180C01FD9F}" destId="{27165568-8427-4E32-9054-B3C92C1557DE}" srcOrd="2" destOrd="0" presId="urn:microsoft.com/office/officeart/2018/5/layout/IconCircleLabelList"/>
    <dgm:cxn modelId="{41561FDD-6150-44BB-A142-51B9E21311FD}" type="presParOf" srcId="{E65D21DC-8DFE-4B6D-93EF-97180C01FD9F}" destId="{31B973B2-9143-48F6-AD97-6A01DFAD9B15}" srcOrd="3" destOrd="0" presId="urn:microsoft.com/office/officeart/2018/5/layout/IconCircleLabelList"/>
    <dgm:cxn modelId="{07A78D5E-0CC5-47B4-A678-BC4F900E975D}" type="presParOf" srcId="{46FE15D5-601A-44DD-AFE2-E6E08B4E1E17}" destId="{F8440734-73ED-4C24-A712-14DC3BF7204B}" srcOrd="5" destOrd="0" presId="urn:microsoft.com/office/officeart/2018/5/layout/IconCircleLabelList"/>
    <dgm:cxn modelId="{1617C6A9-5FB7-4F9C-B24A-FB9D2E8BEEBF}" type="presParOf" srcId="{46FE15D5-601A-44DD-AFE2-E6E08B4E1E17}" destId="{E52ECEC0-C4D4-4EDF-BE89-4325A29C5F95}" srcOrd="6" destOrd="0" presId="urn:microsoft.com/office/officeart/2018/5/layout/IconCircleLabelList"/>
    <dgm:cxn modelId="{CDEB0A77-BD8A-4B9B-8A98-1F88E8AC22E0}" type="presParOf" srcId="{E52ECEC0-C4D4-4EDF-BE89-4325A29C5F95}" destId="{850BF754-158F-4A5D-BEA2-23E1307B0987}" srcOrd="0" destOrd="0" presId="urn:microsoft.com/office/officeart/2018/5/layout/IconCircleLabelList"/>
    <dgm:cxn modelId="{0CAE3F4D-AFDF-4068-8B45-A8AC67F27735}" type="presParOf" srcId="{E52ECEC0-C4D4-4EDF-BE89-4325A29C5F95}" destId="{635EA0BC-A854-4F9D-97B6-C507221258EC}" srcOrd="1" destOrd="0" presId="urn:microsoft.com/office/officeart/2018/5/layout/IconCircleLabelList"/>
    <dgm:cxn modelId="{84A4205A-40E5-47F2-A43A-EFDDD4245F55}" type="presParOf" srcId="{E52ECEC0-C4D4-4EDF-BE89-4325A29C5F95}" destId="{C35238D7-4CC2-458C-BB8C-B7A43F29D7B7}" srcOrd="2" destOrd="0" presId="urn:microsoft.com/office/officeart/2018/5/layout/IconCircleLabelList"/>
    <dgm:cxn modelId="{46FF5103-8C1A-4AA8-B00B-91CF296B2E26}" type="presParOf" srcId="{E52ECEC0-C4D4-4EDF-BE89-4325A29C5F95}" destId="{1F3EE707-4286-463E-B588-2268099DECF2}" srcOrd="3" destOrd="0" presId="urn:microsoft.com/office/officeart/2018/5/layout/IconCircleLabelList"/>
    <dgm:cxn modelId="{2C30035A-A44C-4E61-B1C0-63C546587B68}" type="presParOf" srcId="{46FE15D5-601A-44DD-AFE2-E6E08B4E1E17}" destId="{1AAA3C84-7140-4B45-9F38-A6AF6A53F19E}" srcOrd="7" destOrd="0" presId="urn:microsoft.com/office/officeart/2018/5/layout/IconCircleLabelList"/>
    <dgm:cxn modelId="{4122A69D-19A2-4350-AC8C-F6B8A91EFFB3}" type="presParOf" srcId="{46FE15D5-601A-44DD-AFE2-E6E08B4E1E17}" destId="{0150FEFF-A8E4-4D59-93FC-CAEA73B6ED85}" srcOrd="8" destOrd="0" presId="urn:microsoft.com/office/officeart/2018/5/layout/IconCircleLabelList"/>
    <dgm:cxn modelId="{50CAB021-86F2-4661-A14F-CFB93F751199}" type="presParOf" srcId="{0150FEFF-A8E4-4D59-93FC-CAEA73B6ED85}" destId="{24A11AA0-1E03-42E3-AE8B-4A4524E4CBFD}" srcOrd="0" destOrd="0" presId="urn:microsoft.com/office/officeart/2018/5/layout/IconCircleLabelList"/>
    <dgm:cxn modelId="{B37029EE-96AE-4F9D-B227-688C26B42E8C}" type="presParOf" srcId="{0150FEFF-A8E4-4D59-93FC-CAEA73B6ED85}" destId="{970F32EB-0663-49DE-89B7-F093FCD73236}" srcOrd="1" destOrd="0" presId="urn:microsoft.com/office/officeart/2018/5/layout/IconCircleLabelList"/>
    <dgm:cxn modelId="{03D4DD23-48CF-4AE6-853D-18946C1436D7}" type="presParOf" srcId="{0150FEFF-A8E4-4D59-93FC-CAEA73B6ED85}" destId="{ECF6F472-2F91-4E15-9270-DB5352982004}" srcOrd="2" destOrd="0" presId="urn:microsoft.com/office/officeart/2018/5/layout/IconCircleLabelList"/>
    <dgm:cxn modelId="{733FB34D-8644-4B39-8632-63DC994D99A5}" type="presParOf" srcId="{0150FEFF-A8E4-4D59-93FC-CAEA73B6ED85}" destId="{4DD3B89F-27A1-4EA6-9066-406317C0BD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956D-2285-4068-9BAE-FEE592A59BC9}">
      <dsp:nvSpPr>
        <dsp:cNvPr id="0" name=""/>
        <dsp:cNvSpPr/>
      </dsp:nvSpPr>
      <dsp:spPr>
        <a:xfrm>
          <a:off x="317544" y="3541"/>
          <a:ext cx="992917" cy="9929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42A31-E073-4A38-873B-9322DD4F54AE}">
      <dsp:nvSpPr>
        <dsp:cNvPr id="0" name=""/>
        <dsp:cNvSpPr/>
      </dsp:nvSpPr>
      <dsp:spPr>
        <a:xfrm>
          <a:off x="529150" y="215147"/>
          <a:ext cx="569707" cy="5697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5E44C-4ACC-4180-9800-44D0656D3606}">
      <dsp:nvSpPr>
        <dsp:cNvPr id="0" name=""/>
        <dsp:cNvSpPr/>
      </dsp:nvSpPr>
      <dsp:spPr>
        <a:xfrm>
          <a:off x="136" y="1305729"/>
          <a:ext cx="1627734" cy="65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Rockwell"/>
            </a:rPr>
            <a:t>Increasing reliability</a:t>
          </a:r>
        </a:p>
      </dsp:txBody>
      <dsp:txXfrm>
        <a:off x="136" y="1305729"/>
        <a:ext cx="1627734" cy="651093"/>
      </dsp:txXfrm>
    </dsp:sp>
    <dsp:sp modelId="{0479AB01-5B7D-4E6C-BE6C-820DC7848F55}">
      <dsp:nvSpPr>
        <dsp:cNvPr id="0" name=""/>
        <dsp:cNvSpPr/>
      </dsp:nvSpPr>
      <dsp:spPr>
        <a:xfrm>
          <a:off x="2230132" y="3541"/>
          <a:ext cx="992917" cy="9929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61B98-9311-42D8-8AFA-F507F6C4B466}">
      <dsp:nvSpPr>
        <dsp:cNvPr id="0" name=""/>
        <dsp:cNvSpPr/>
      </dsp:nvSpPr>
      <dsp:spPr>
        <a:xfrm>
          <a:off x="2441737" y="215147"/>
          <a:ext cx="569707" cy="5697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DFF67-27B8-4AEF-A41C-1D713FAFEF63}">
      <dsp:nvSpPr>
        <dsp:cNvPr id="0" name=""/>
        <dsp:cNvSpPr/>
      </dsp:nvSpPr>
      <dsp:spPr>
        <a:xfrm>
          <a:off x="1912724" y="1305729"/>
          <a:ext cx="1627734" cy="65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Rockwell"/>
            </a:rPr>
            <a:t>Aiding economic growth</a:t>
          </a:r>
        </a:p>
      </dsp:txBody>
      <dsp:txXfrm>
        <a:off x="1912724" y="1305729"/>
        <a:ext cx="1627734" cy="651093"/>
      </dsp:txXfrm>
    </dsp:sp>
    <dsp:sp modelId="{5A939F6D-67C2-4853-B1DD-1293EA32BEEB}">
      <dsp:nvSpPr>
        <dsp:cNvPr id="0" name=""/>
        <dsp:cNvSpPr/>
      </dsp:nvSpPr>
      <dsp:spPr>
        <a:xfrm>
          <a:off x="4142720" y="3541"/>
          <a:ext cx="992917" cy="9929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43B26-CAE4-4876-BF84-1601945BC46C}">
      <dsp:nvSpPr>
        <dsp:cNvPr id="0" name=""/>
        <dsp:cNvSpPr/>
      </dsp:nvSpPr>
      <dsp:spPr>
        <a:xfrm>
          <a:off x="4354325" y="215147"/>
          <a:ext cx="569707" cy="5697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973B2-9143-48F6-AD97-6A01DFAD9B15}">
      <dsp:nvSpPr>
        <dsp:cNvPr id="0" name=""/>
        <dsp:cNvSpPr/>
      </dsp:nvSpPr>
      <dsp:spPr>
        <a:xfrm>
          <a:off x="3825312" y="1305729"/>
          <a:ext cx="1627734" cy="65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Rockwell"/>
            </a:rPr>
            <a:t>efficient, low-cost, clean energy, </a:t>
          </a:r>
        </a:p>
      </dsp:txBody>
      <dsp:txXfrm>
        <a:off x="3825312" y="1305729"/>
        <a:ext cx="1627734" cy="651093"/>
      </dsp:txXfrm>
    </dsp:sp>
    <dsp:sp modelId="{850BF754-158F-4A5D-BEA2-23E1307B0987}">
      <dsp:nvSpPr>
        <dsp:cNvPr id="0" name=""/>
        <dsp:cNvSpPr/>
      </dsp:nvSpPr>
      <dsp:spPr>
        <a:xfrm>
          <a:off x="1273838" y="2363756"/>
          <a:ext cx="992917" cy="9929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EA0BC-A854-4F9D-97B6-C507221258EC}">
      <dsp:nvSpPr>
        <dsp:cNvPr id="0" name=""/>
        <dsp:cNvSpPr/>
      </dsp:nvSpPr>
      <dsp:spPr>
        <a:xfrm>
          <a:off x="1485444" y="2575362"/>
          <a:ext cx="569707" cy="5697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EE707-4286-463E-B588-2268099DECF2}">
      <dsp:nvSpPr>
        <dsp:cNvPr id="0" name=""/>
        <dsp:cNvSpPr/>
      </dsp:nvSpPr>
      <dsp:spPr>
        <a:xfrm>
          <a:off x="956430" y="3665944"/>
          <a:ext cx="1627734" cy="65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Rockwell"/>
            </a:rPr>
            <a:t>enhance local resiliency</a:t>
          </a:r>
        </a:p>
      </dsp:txBody>
      <dsp:txXfrm>
        <a:off x="956430" y="3665944"/>
        <a:ext cx="1627734" cy="651093"/>
      </dsp:txXfrm>
    </dsp:sp>
    <dsp:sp modelId="{24A11AA0-1E03-42E3-AE8B-4A4524E4CBFD}">
      <dsp:nvSpPr>
        <dsp:cNvPr id="0" name=""/>
        <dsp:cNvSpPr/>
      </dsp:nvSpPr>
      <dsp:spPr>
        <a:xfrm>
          <a:off x="3186426" y="2363756"/>
          <a:ext cx="992917" cy="99291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F32EB-0663-49DE-89B7-F093FCD73236}">
      <dsp:nvSpPr>
        <dsp:cNvPr id="0" name=""/>
        <dsp:cNvSpPr/>
      </dsp:nvSpPr>
      <dsp:spPr>
        <a:xfrm>
          <a:off x="3398031" y="2575362"/>
          <a:ext cx="569707" cy="5697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3B89F-27A1-4EA6-9066-406317C0BD28}">
      <dsp:nvSpPr>
        <dsp:cNvPr id="0" name=""/>
        <dsp:cNvSpPr/>
      </dsp:nvSpPr>
      <dsp:spPr>
        <a:xfrm>
          <a:off x="2869018" y="3665944"/>
          <a:ext cx="1627734" cy="651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Rockwell"/>
            </a:rPr>
            <a:t>Improve the operation and stability of the regional electric grid. </a:t>
          </a:r>
        </a:p>
      </dsp:txBody>
      <dsp:txXfrm>
        <a:off x="2869018" y="3665944"/>
        <a:ext cx="1627734" cy="651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6:25:57.0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21558 2265 16383 0 0,'10'0'0'0'0,"7"0"0"0"0,5 0 0 0 0,5 0 0 0 0,1 0 0 0 0,1 0 0 0 0,1 0 0 0 0,-1 0 0 0 0,0 0 0 0 0,-1 0 0 0 0,0 0 0 0 0,0 0 0 0 0,-1 0 0 0 0,-4 5 0 0 0,-7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6:25:57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22021 2307 16383 0 0,'-5'0'0'0'0,"-15"0"0"0"0,-14 0 0 0 0,-5 0 0 0 0,-7 0 0 0 0,1 0 0 0 0,4 0 0 0 0,8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6:25:57.0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25453 2709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6:25:57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27845 2773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6:25:57.0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30258 2688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2T16:25:57.0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5958 2371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NGC_3810_(captured_by_the_Hubble_Space_Telescope)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3.xml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rious-creature.com/2009/07/11/japan-2009-electric-storm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moose.com/2018/07/welcome-to-a-future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7481-of-thanks-letter-text-logo-calligraphy-drawing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ormacioncontinua.ufm.edu/taller/taller-preguntas-fantasticas-y-donde-encontrarlas/" TargetMode="Externa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43551-B94C-E06F-08DB-9FCA8C82FE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714"/>
            <a:ext cx="12192000" cy="6869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48A0DC-02BC-EDA9-6E38-F03A8681F137}"/>
              </a:ext>
            </a:extLst>
          </p:cNvPr>
          <p:cNvSpPr txBox="1"/>
          <p:nvPr/>
        </p:nvSpPr>
        <p:spPr>
          <a:xfrm>
            <a:off x="675130" y="5004219"/>
            <a:ext cx="492248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rtl="0"/>
            <a:r>
              <a:rPr lang="en-US" sz="2400" b="1" baseline="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Under The Esteemed Guidance Of</a:t>
            </a:r>
            <a:r>
              <a:rPr lang="en-US" sz="24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​</a:t>
            </a:r>
          </a:p>
          <a:p>
            <a:pPr algn="ctr" rtl="0"/>
            <a:r>
              <a:rPr lang="en-US" sz="2400" baseline="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Dr. K. Chithambaraiah Setty </a:t>
            </a:r>
            <a:r>
              <a:rPr lang="en-US" sz="1400" baseline="-250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Ph.D.</a:t>
            </a:r>
            <a:r>
              <a:rPr lang="en-US" sz="14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​</a:t>
            </a:r>
          </a:p>
          <a:p>
            <a:pPr algn="ctr" rtl="0"/>
            <a:r>
              <a:rPr lang="en-US" sz="2400" baseline="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  HOD(EEE) &amp; Vice-Principal</a:t>
            </a:r>
            <a:r>
              <a:rPr lang="en-US" sz="24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​</a:t>
            </a:r>
            <a:endParaRPr lang="en-US" sz="2400">
              <a:solidFill>
                <a:schemeClr val="bg1"/>
              </a:solidFill>
              <a:latin typeface="Rockwel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972E4-9B24-4222-83CB-436F6E94013B}"/>
              </a:ext>
            </a:extLst>
          </p:cNvPr>
          <p:cNvSpPr txBox="1"/>
          <p:nvPr/>
        </p:nvSpPr>
        <p:spPr>
          <a:xfrm>
            <a:off x="7135472" y="4878362"/>
            <a:ext cx="445732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2000" b="1" baseline="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        BY</a:t>
            </a:r>
            <a:r>
              <a:rPr lang="en-US" sz="20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​</a:t>
            </a:r>
          </a:p>
          <a:p>
            <a:r>
              <a:rPr lang="en-US" sz="1600" baseline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BUGUDI MOHAN KUMAR  </a:t>
            </a:r>
            <a:r>
              <a:rPr lang="en-US" sz="160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  </a:t>
            </a:r>
            <a:r>
              <a:rPr lang="en-US" sz="1600" baseline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-&gt; 20G31A0207​</a:t>
            </a:r>
            <a:r>
              <a:rPr lang="en-US" sz="160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​</a:t>
            </a:r>
            <a:br>
              <a:rPr lang="en-US" sz="1600" dirty="0">
                <a:latin typeface="Rockwell"/>
                <a:ea typeface="Segoe UI"/>
                <a:cs typeface="Segoe UI"/>
              </a:rPr>
            </a:br>
            <a:r>
              <a:rPr lang="en-US" sz="160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MALIREDDY</a:t>
            </a:r>
            <a:r>
              <a:rPr lang="en-US" sz="1600" baseline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 LAKSHMAN</a:t>
            </a:r>
            <a:r>
              <a:rPr lang="en-US" sz="160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 </a:t>
            </a:r>
            <a:r>
              <a:rPr lang="en-US" sz="1600" baseline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 </a:t>
            </a:r>
            <a:r>
              <a:rPr lang="en-US" sz="160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   </a:t>
            </a:r>
            <a:r>
              <a:rPr lang="en-US" sz="1600" baseline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-&gt; 20G31A0215​</a:t>
            </a:r>
            <a:r>
              <a:rPr lang="en-US" sz="160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​</a:t>
            </a:r>
            <a:br>
              <a:rPr lang="en-US" sz="1600" dirty="0">
                <a:latin typeface="Rockwell"/>
                <a:ea typeface="Segoe UI"/>
                <a:cs typeface="Segoe UI"/>
              </a:rPr>
            </a:br>
            <a:r>
              <a:rPr lang="en-US" sz="1600" baseline="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SEELAM RAJASEKHAR     </a:t>
            </a:r>
            <a:r>
              <a:rPr lang="en-US" sz="16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 </a:t>
            </a:r>
            <a:r>
              <a:rPr lang="en-US" sz="1600" baseline="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   -&gt; 20G31A0221​</a:t>
            </a:r>
            <a:r>
              <a:rPr lang="en-US" sz="16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​</a:t>
            </a:r>
          </a:p>
          <a:p>
            <a:r>
              <a:rPr lang="en-US" sz="16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BOYA RAMAKRISHNA          -&gt; 20G31A0205</a:t>
            </a:r>
            <a:br>
              <a:rPr lang="en-US" sz="1600" dirty="0">
                <a:latin typeface="Rockwell"/>
                <a:ea typeface="Segoe UI"/>
                <a:cs typeface="Segoe UI"/>
              </a:rPr>
            </a:br>
            <a:r>
              <a:rPr lang="en-US" sz="1600" baseline="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M FAREED AKRAM         </a:t>
            </a:r>
            <a:r>
              <a:rPr lang="en-US" sz="16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 </a:t>
            </a:r>
            <a:r>
              <a:rPr lang="en-US" sz="1600" baseline="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     -&gt; 21G35A0215</a:t>
            </a:r>
            <a:r>
              <a:rPr lang="en-US" sz="1600" dirty="0">
                <a:solidFill>
                  <a:schemeClr val="bg1"/>
                </a:solidFill>
                <a:latin typeface="Rockwell"/>
                <a:ea typeface="Segoe UI"/>
                <a:cs typeface="Segoe UI"/>
              </a:rPr>
              <a:t>​</a:t>
            </a:r>
            <a:endParaRPr lang="en-US" sz="1600" dirty="0">
              <a:solidFill>
                <a:schemeClr val="bg1"/>
              </a:solidFill>
              <a:latin typeface="Rockwel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18C03-5FA5-C278-67E8-8DBDBBF5A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7" y="182418"/>
            <a:ext cx="11822544" cy="1540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56CD2-E317-75B6-3D62-B36619E1A2B9}"/>
              </a:ext>
            </a:extLst>
          </p:cNvPr>
          <p:cNvSpPr txBox="1"/>
          <p:nvPr/>
        </p:nvSpPr>
        <p:spPr>
          <a:xfrm>
            <a:off x="-1794" y="1823754"/>
            <a:ext cx="1219247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ckwell"/>
              </a:rPr>
              <a:t>PROJECT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C522B-6B8B-BD67-3B3B-68A7603C8F94}"/>
              </a:ext>
            </a:extLst>
          </p:cNvPr>
          <p:cNvSpPr txBox="1"/>
          <p:nvPr/>
        </p:nvSpPr>
        <p:spPr>
          <a:xfrm>
            <a:off x="187036" y="3131127"/>
            <a:ext cx="1180638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Rockwell"/>
                <a:cs typeface="Segoe UI"/>
              </a:rPr>
              <a:t>Control and Management of Railway System</a:t>
            </a:r>
            <a:endParaRPr lang="en-US" sz="4000">
              <a:solidFill>
                <a:srgbClr val="000000"/>
              </a:solidFill>
              <a:latin typeface="Aptos" panose="020B0004020202020204"/>
              <a:cs typeface="Segoe UI"/>
            </a:endParaRP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Rockwell"/>
                <a:cs typeface="Segoe UI"/>
              </a:rPr>
              <a:t>Connected to Microgrid Stations​</a:t>
            </a:r>
            <a:r>
              <a:rPr lang="en-US" sz="4000" dirty="0">
                <a:latin typeface="Rockwell"/>
                <a:cs typeface="Segoe UI"/>
              </a:rPr>
              <a:t>​</a:t>
            </a:r>
            <a:endParaRPr lang="en-US" sz="4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8CDEE-5C30-1B4A-041D-B6C3A6C8EB65}"/>
              </a:ext>
            </a:extLst>
          </p:cNvPr>
          <p:cNvSpPr/>
          <p:nvPr/>
        </p:nvSpPr>
        <p:spPr>
          <a:xfrm>
            <a:off x="4787240" y="1051460"/>
            <a:ext cx="2731324" cy="296883"/>
          </a:xfrm>
          <a:prstGeom prst="rect">
            <a:avLst/>
          </a:prstGeom>
          <a:solidFill>
            <a:srgbClr val="FDFF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6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6F355-2230-45AE-B830-E7EAC149EF7F}"/>
              </a:ext>
            </a:extLst>
          </p:cNvPr>
          <p:cNvSpPr txBox="1"/>
          <p:nvPr/>
        </p:nvSpPr>
        <p:spPr>
          <a:xfrm>
            <a:off x="129309" y="3431309"/>
            <a:ext cx="50291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latin typeface="Rockwell"/>
              </a:rPr>
              <a:t>ADVANTAGES</a:t>
            </a:r>
            <a:endParaRPr lang="en-US" dirty="0">
              <a:latin typeface="Rockwell"/>
            </a:endParaRPr>
          </a:p>
        </p:txBody>
      </p:sp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00F3AA0B-00DD-99F2-5A5C-F67EA63A7F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5795291"/>
              </p:ext>
            </p:extLst>
          </p:nvPr>
        </p:nvGraphicFramePr>
        <p:xfrm>
          <a:off x="6193752" y="1068151"/>
          <a:ext cx="5453183" cy="4320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91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9B284-7C9B-127D-00B6-E5B5E7FC40A7}"/>
              </a:ext>
            </a:extLst>
          </p:cNvPr>
          <p:cNvSpPr txBox="1"/>
          <p:nvPr/>
        </p:nvSpPr>
        <p:spPr>
          <a:xfrm>
            <a:off x="3581400" y="965580"/>
            <a:ext cx="5204489" cy="316059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MATLAB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SIMULATION </a:t>
            </a:r>
          </a:p>
        </p:txBody>
      </p:sp>
      <p:sp>
        <p:nvSpPr>
          <p:cNvPr id="54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6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58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6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190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E22EC-DF88-DCE1-D7AC-6EF000DF3EED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At </a:t>
            </a:r>
            <a:r>
              <a:rPr lang="en-US" sz="3200" b="1" dirty="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Station </a:t>
            </a:r>
            <a:r>
              <a:rPr lang="en-US" sz="3200" b="1" kern="1200" dirty="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1 </a:t>
            </a:r>
            <a:r>
              <a:rPr lang="en-US" sz="3200" b="1" dirty="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With Train-1 Configuration</a:t>
            </a:r>
            <a:r>
              <a:rPr lang="en-US" sz="3200" kern="1200" dirty="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1F966-F0BA-95FD-28C9-1BD18A896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16" y="1675227"/>
            <a:ext cx="9500967" cy="4394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8C446-D2AB-E391-AAA9-AB866578AC72}"/>
              </a:ext>
            </a:extLst>
          </p:cNvPr>
          <p:cNvSpPr txBox="1"/>
          <p:nvPr/>
        </p:nvSpPr>
        <p:spPr>
          <a:xfrm>
            <a:off x="2886" y="57726"/>
            <a:ext cx="121862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Rockwell"/>
                <a:ea typeface="+mn-lt"/>
                <a:cs typeface="+mn-lt"/>
              </a:rPr>
              <a:t>Simulation Test Of Station 1</a:t>
            </a:r>
            <a:endParaRPr lang="en-US" dirty="0"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08980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0D6640-59E3-C9E6-42CB-D24A20E1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24" y="443435"/>
            <a:ext cx="4724569" cy="25276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CEA9E0E-DB9C-53E5-CA57-B011376B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25" y="3785757"/>
            <a:ext cx="4732940" cy="23546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66AADF-BC24-E3B4-1BA8-5D9D57789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725" y="3682861"/>
            <a:ext cx="4596348" cy="2499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DD45B-7270-0290-94E4-ADAEE1E2A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52" y="438588"/>
            <a:ext cx="4461268" cy="25303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E1CEDD-4B5F-AB20-57F5-19B101C8B195}"/>
              </a:ext>
            </a:extLst>
          </p:cNvPr>
          <p:cNvSpPr txBox="1"/>
          <p:nvPr/>
        </p:nvSpPr>
        <p:spPr>
          <a:xfrm>
            <a:off x="6606886" y="6162387"/>
            <a:ext cx="44634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  <a:cs typeface="Times New Roman"/>
              </a:rPr>
              <a:t>SoC of batteries of station 1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578BB-8EDF-9500-65EA-84116A9A154F}"/>
              </a:ext>
            </a:extLst>
          </p:cNvPr>
          <p:cNvSpPr txBox="1"/>
          <p:nvPr/>
        </p:nvSpPr>
        <p:spPr>
          <a:xfrm>
            <a:off x="856673" y="6144490"/>
            <a:ext cx="47290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DC bus voltage of station 1</a:t>
            </a:r>
            <a:r>
              <a:rPr lang="en-US" sz="1600" dirty="0"/>
              <a:t>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03D3B-6BF6-DCFE-97F4-C4EC45E1BE17}"/>
              </a:ext>
            </a:extLst>
          </p:cNvPr>
          <p:cNvSpPr txBox="1"/>
          <p:nvPr/>
        </p:nvSpPr>
        <p:spPr>
          <a:xfrm>
            <a:off x="6606310" y="2969493"/>
            <a:ext cx="44519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Charge current from station 1</a:t>
            </a:r>
            <a:r>
              <a:rPr lang="en-US" sz="1600" dirty="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4B6B2-3EAE-DE5A-B83D-B46E40730640}"/>
              </a:ext>
            </a:extLst>
          </p:cNvPr>
          <p:cNvSpPr txBox="1"/>
          <p:nvPr/>
        </p:nvSpPr>
        <p:spPr>
          <a:xfrm>
            <a:off x="856674" y="3004127"/>
            <a:ext cx="4717471" cy="35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PV and wind current of station 1</a:t>
            </a:r>
            <a:r>
              <a:rPr lang="en-US" sz="1600" dirty="0"/>
              <a:t> 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DC23A0-015D-D804-D949-C8229349D413}"/>
                  </a:ext>
                </a:extLst>
              </p14:cNvPr>
              <p14:cNvContentPartPr/>
              <p14:nvPr/>
            </p14:nvContentPartPr>
            <p14:xfrm>
              <a:off x="8582395" y="477487"/>
              <a:ext cx="133619" cy="123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DC23A0-015D-D804-D949-C8229349D4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9537" y="298122"/>
                <a:ext cx="258977" cy="372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494870-1055-14ED-3B1A-5F8088D00213}"/>
                  </a:ext>
                </a:extLst>
              </p14:cNvPr>
              <p14:cNvContentPartPr/>
              <p14:nvPr/>
            </p14:nvContentPartPr>
            <p14:xfrm>
              <a:off x="8675569" y="497279"/>
              <a:ext cx="94852" cy="1237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494870-1055-14ED-3B1A-5F8088D002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13053" y="-1667471"/>
                <a:ext cx="220243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2F715E-C045-F86B-332B-A1F41D380222}"/>
                  </a:ext>
                </a:extLst>
              </p14:cNvPr>
              <p14:cNvContentPartPr/>
              <p14:nvPr/>
            </p14:nvContentPartPr>
            <p14:xfrm>
              <a:off x="10403279" y="685305"/>
              <a:ext cx="12370" cy="1237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2F715E-C045-F86B-332B-A1F41D3802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0899" y="-1479445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73788F2-8604-CB71-BB5A-6FAD02B05995}"/>
                  </a:ext>
                </a:extLst>
              </p14:cNvPr>
              <p14:cNvContentPartPr/>
              <p14:nvPr/>
            </p14:nvContentPartPr>
            <p14:xfrm>
              <a:off x="11521539" y="714993"/>
              <a:ext cx="12370" cy="1237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73788F2-8604-CB71-BB5A-6FAD02B059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69159" y="-1437387"/>
                <a:ext cx="4329500" cy="432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E30A99-7227-5D40-B713-E0392DA5B65F}"/>
                  </a:ext>
                </a:extLst>
              </p14:cNvPr>
              <p14:cNvContentPartPr/>
              <p14:nvPr/>
            </p14:nvContentPartPr>
            <p14:xfrm>
              <a:off x="12649696" y="675409"/>
              <a:ext cx="12370" cy="1237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E30A99-7227-5D40-B713-E0392DA5B6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97316" y="-1489341"/>
                <a:ext cx="4329500" cy="43295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30A153-1E42-6C9C-9527-105AD9433A46}"/>
              </a:ext>
            </a:extLst>
          </p:cNvPr>
          <p:cNvCxnSpPr/>
          <p:nvPr/>
        </p:nvCxnSpPr>
        <p:spPr>
          <a:xfrm flipV="1">
            <a:off x="754577" y="556655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1CF2DBA-322F-7C87-E2C4-00C4BC657262}"/>
                  </a:ext>
                </a:extLst>
              </p14:cNvPr>
              <p14:cNvContentPartPr/>
              <p14:nvPr/>
            </p14:nvContentPartPr>
            <p14:xfrm>
              <a:off x="1288967" y="526967"/>
              <a:ext cx="12370" cy="1237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1CF2DBA-322F-7C87-E2C4-00C4BC6572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875783" y="-1625413"/>
                <a:ext cx="4329500" cy="432950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103E77-DCC3-9A7C-97E0-DF4B9DADE5DE}"/>
              </a:ext>
            </a:extLst>
          </p:cNvPr>
          <p:cNvCxnSpPr>
            <a:cxnSpLocks/>
          </p:cNvCxnSpPr>
          <p:nvPr/>
        </p:nvCxnSpPr>
        <p:spPr>
          <a:xfrm flipV="1">
            <a:off x="6454732" y="536862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A08034-29F9-E2FE-D5EF-8C72C5A56915}"/>
              </a:ext>
            </a:extLst>
          </p:cNvPr>
          <p:cNvCxnSpPr>
            <a:cxnSpLocks/>
          </p:cNvCxnSpPr>
          <p:nvPr/>
        </p:nvCxnSpPr>
        <p:spPr>
          <a:xfrm flipV="1">
            <a:off x="705096" y="3891641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50099E-E876-2EA8-5DD5-538E8429B49A}"/>
              </a:ext>
            </a:extLst>
          </p:cNvPr>
          <p:cNvCxnSpPr>
            <a:cxnSpLocks/>
          </p:cNvCxnSpPr>
          <p:nvPr/>
        </p:nvCxnSpPr>
        <p:spPr>
          <a:xfrm flipV="1">
            <a:off x="6345875" y="3782785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1D73AB-04B7-4A6A-715D-EACEFB12023E}"/>
              </a:ext>
            </a:extLst>
          </p:cNvPr>
          <p:cNvSpPr txBox="1"/>
          <p:nvPr/>
        </p:nvSpPr>
        <p:spPr>
          <a:xfrm>
            <a:off x="611084" y="188025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84CF9B-2DEE-AAD1-4992-0C3DB3012DBA}"/>
              </a:ext>
            </a:extLst>
          </p:cNvPr>
          <p:cNvSpPr txBox="1"/>
          <p:nvPr/>
        </p:nvSpPr>
        <p:spPr>
          <a:xfrm>
            <a:off x="6301343" y="168232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46195-0728-ED00-85FE-A31ADB2FB6FA}"/>
              </a:ext>
            </a:extLst>
          </p:cNvPr>
          <p:cNvSpPr txBox="1"/>
          <p:nvPr/>
        </p:nvSpPr>
        <p:spPr>
          <a:xfrm>
            <a:off x="611083" y="3473531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1BEE3B-BDDA-103F-9C3D-89D9C0608C89}"/>
              </a:ext>
            </a:extLst>
          </p:cNvPr>
          <p:cNvSpPr txBox="1"/>
          <p:nvPr/>
        </p:nvSpPr>
        <p:spPr>
          <a:xfrm>
            <a:off x="6152902" y="3414154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Charge %</a:t>
            </a:r>
          </a:p>
        </p:txBody>
      </p:sp>
    </p:spTree>
    <p:extLst>
      <p:ext uri="{BB962C8B-B14F-4D97-AF65-F5344CB8AC3E}">
        <p14:creationId xmlns:p14="http://schemas.microsoft.com/office/powerpoint/2010/main" val="425610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E22EC-DF88-DCE1-D7AC-6EF000DF3EED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Rockwell"/>
                <a:ea typeface="+mn-lt"/>
                <a:cs typeface="+mn-lt"/>
              </a:rPr>
              <a:t>At </a:t>
            </a:r>
            <a:r>
              <a:rPr lang="en-US" sz="3200" b="1" dirty="0">
                <a:solidFill>
                  <a:schemeClr val="bg1"/>
                </a:solidFill>
                <a:latin typeface="Rockwell"/>
                <a:ea typeface="+mn-lt"/>
                <a:cs typeface="+mn-lt"/>
              </a:rPr>
              <a:t>Station </a:t>
            </a:r>
            <a:r>
              <a:rPr lang="en-US" sz="3200" b="1" kern="1200" dirty="0">
                <a:solidFill>
                  <a:schemeClr val="bg1"/>
                </a:solidFill>
                <a:latin typeface="Rockwell"/>
                <a:ea typeface="+mn-lt"/>
                <a:cs typeface="+mn-lt"/>
              </a:rPr>
              <a:t>1 </a:t>
            </a:r>
            <a:r>
              <a:rPr lang="en-US" sz="3200" b="1" dirty="0">
                <a:solidFill>
                  <a:schemeClr val="bg1"/>
                </a:solidFill>
                <a:latin typeface="Rockwell"/>
                <a:ea typeface="+mn-lt"/>
                <a:cs typeface="+mn-lt"/>
              </a:rPr>
              <a:t>And Station-2 With Train-1 Configuration</a:t>
            </a:r>
            <a:endParaRPr lang="en-US" dirty="0">
              <a:solidFill>
                <a:schemeClr val="bg1"/>
              </a:solidFill>
              <a:latin typeface="Rockwell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8C446-D2AB-E391-AAA9-AB866578AC72}"/>
              </a:ext>
            </a:extLst>
          </p:cNvPr>
          <p:cNvSpPr txBox="1"/>
          <p:nvPr/>
        </p:nvSpPr>
        <p:spPr>
          <a:xfrm>
            <a:off x="2886" y="57726"/>
            <a:ext cx="121862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Rockwell"/>
                <a:ea typeface="+mn-lt"/>
                <a:cs typeface="+mn-lt"/>
              </a:rPr>
              <a:t>Simulation Test Of Train 1 </a:t>
            </a:r>
            <a:endParaRPr lang="en-US" dirty="0">
              <a:latin typeface="Rockwell"/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18BA5-175E-480D-B8DB-AE9E44AA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9" y="1711470"/>
            <a:ext cx="10741602" cy="437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0B288-58EB-612D-4CB8-8223B27F3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5" y="1004053"/>
            <a:ext cx="3400481" cy="161522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8B6D18-2368-19A9-EE2F-62D44E537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852" y="1043895"/>
            <a:ext cx="3401568" cy="158172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1FB352-F49E-12F2-0217-D303FC5FF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404" y="4095479"/>
            <a:ext cx="3401568" cy="194739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88B6EB-B9FD-AE43-2E2F-6B7C677CD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66" y="4284191"/>
            <a:ext cx="3401568" cy="1751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F28420-696D-23C1-D920-C28A6B88E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095" y="4304240"/>
            <a:ext cx="3401568" cy="173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86E211-9181-E74D-A519-0BE9C4F87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9579" y="891037"/>
            <a:ext cx="3401568" cy="172629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BE0D0A4-1DDF-A77D-BC3F-3F4CC68405AD}"/>
              </a:ext>
            </a:extLst>
          </p:cNvPr>
          <p:cNvSpPr txBox="1"/>
          <p:nvPr/>
        </p:nvSpPr>
        <p:spPr>
          <a:xfrm>
            <a:off x="8488218" y="6190673"/>
            <a:ext cx="33897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DC bus voltage of train 1</a:t>
            </a:r>
            <a:r>
              <a:rPr lang="en-US" sz="2400" dirty="0"/>
              <a:t> 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91CA6A-9BA2-1C5D-C54A-A1238F88F9B2}"/>
              </a:ext>
            </a:extLst>
          </p:cNvPr>
          <p:cNvSpPr txBox="1"/>
          <p:nvPr/>
        </p:nvSpPr>
        <p:spPr>
          <a:xfrm>
            <a:off x="4285673" y="6213764"/>
            <a:ext cx="34936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SoC of SCs of train 1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574510-F3EA-B793-D79B-17AA58A58BAC}"/>
              </a:ext>
            </a:extLst>
          </p:cNvPr>
          <p:cNvSpPr txBox="1"/>
          <p:nvPr/>
        </p:nvSpPr>
        <p:spPr>
          <a:xfrm>
            <a:off x="371764" y="6225309"/>
            <a:ext cx="33897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SCs current of train 1</a:t>
            </a:r>
            <a:endParaRPr 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FA4C9E-6C7C-E817-9981-488AAAA9E89A}"/>
              </a:ext>
            </a:extLst>
          </p:cNvPr>
          <p:cNvSpPr txBox="1"/>
          <p:nvPr/>
        </p:nvSpPr>
        <p:spPr>
          <a:xfrm>
            <a:off x="8488218" y="2784764"/>
            <a:ext cx="33897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Load power of train 1</a:t>
            </a:r>
            <a:r>
              <a:rPr lang="en-US" sz="1600" dirty="0"/>
              <a:t> 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C562B4-B0C5-B6AF-4EC1-FF110D2E76CE}"/>
              </a:ext>
            </a:extLst>
          </p:cNvPr>
          <p:cNvSpPr txBox="1"/>
          <p:nvPr/>
        </p:nvSpPr>
        <p:spPr>
          <a:xfrm>
            <a:off x="4112492" y="2784764"/>
            <a:ext cx="39901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Charge current of train 1 from station 2</a:t>
            </a:r>
            <a:r>
              <a:rPr lang="en-US" sz="1600" dirty="0"/>
              <a:t> </a:t>
            </a:r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4D37D7-C986-48F8-C56A-B7469ED6481F}"/>
              </a:ext>
            </a:extLst>
          </p:cNvPr>
          <p:cNvSpPr txBox="1"/>
          <p:nvPr/>
        </p:nvSpPr>
        <p:spPr>
          <a:xfrm>
            <a:off x="360217" y="2761672"/>
            <a:ext cx="33897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Charge current of train 1 from station 1</a:t>
            </a:r>
            <a:r>
              <a:rPr lang="en-US" sz="1600" dirty="0"/>
              <a:t> 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FCE534-7042-C34E-4F16-D38027457C69}"/>
              </a:ext>
            </a:extLst>
          </p:cNvPr>
          <p:cNvCxnSpPr/>
          <p:nvPr/>
        </p:nvCxnSpPr>
        <p:spPr>
          <a:xfrm flipV="1">
            <a:off x="299356" y="1110837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EB4840-CFF1-DE02-FA48-86A674A639CB}"/>
              </a:ext>
            </a:extLst>
          </p:cNvPr>
          <p:cNvCxnSpPr/>
          <p:nvPr/>
        </p:nvCxnSpPr>
        <p:spPr>
          <a:xfrm flipV="1">
            <a:off x="4228109" y="1051460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BEBD54-7930-90F6-6FC0-BA5A6543179E}"/>
              </a:ext>
            </a:extLst>
          </p:cNvPr>
          <p:cNvCxnSpPr/>
          <p:nvPr/>
        </p:nvCxnSpPr>
        <p:spPr>
          <a:xfrm flipV="1">
            <a:off x="299356" y="4366655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2C3B9E-A009-02A0-0F2F-7C0DEAA7D395}"/>
              </a:ext>
            </a:extLst>
          </p:cNvPr>
          <p:cNvCxnSpPr/>
          <p:nvPr/>
        </p:nvCxnSpPr>
        <p:spPr>
          <a:xfrm flipV="1">
            <a:off x="4277590" y="4188525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7BC5A9-9D05-D27C-0E2E-CD67FC44A0C1}"/>
              </a:ext>
            </a:extLst>
          </p:cNvPr>
          <p:cNvCxnSpPr>
            <a:cxnSpLocks/>
          </p:cNvCxnSpPr>
          <p:nvPr/>
        </p:nvCxnSpPr>
        <p:spPr>
          <a:xfrm flipV="1">
            <a:off x="8483433" y="1041564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3787C4-150B-40CF-0FC1-4F41DA8C0ECE}"/>
              </a:ext>
            </a:extLst>
          </p:cNvPr>
          <p:cNvCxnSpPr>
            <a:cxnSpLocks/>
          </p:cNvCxnSpPr>
          <p:nvPr/>
        </p:nvCxnSpPr>
        <p:spPr>
          <a:xfrm flipV="1">
            <a:off x="8433952" y="4307278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1D2DB40-0009-1554-1FCB-EDBE059154E9}"/>
              </a:ext>
            </a:extLst>
          </p:cNvPr>
          <p:cNvSpPr txBox="1"/>
          <p:nvPr/>
        </p:nvSpPr>
        <p:spPr>
          <a:xfrm>
            <a:off x="155863" y="821376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6845F7-1858-C98E-64A1-EDBB6B31A85D}"/>
              </a:ext>
            </a:extLst>
          </p:cNvPr>
          <p:cNvSpPr txBox="1"/>
          <p:nvPr/>
        </p:nvSpPr>
        <p:spPr>
          <a:xfrm>
            <a:off x="4094513" y="742207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A27704-6F06-AEF4-18EC-3356A5919E62}"/>
              </a:ext>
            </a:extLst>
          </p:cNvPr>
          <p:cNvSpPr txBox="1"/>
          <p:nvPr/>
        </p:nvSpPr>
        <p:spPr>
          <a:xfrm>
            <a:off x="155863" y="4007921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2F1FA4-AB48-7147-D86E-CF0B392A279E}"/>
              </a:ext>
            </a:extLst>
          </p:cNvPr>
          <p:cNvSpPr txBox="1"/>
          <p:nvPr/>
        </p:nvSpPr>
        <p:spPr>
          <a:xfrm>
            <a:off x="4183578" y="3908960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Charge 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93D69E-B605-459F-AAE0-E7D6E18EB7F1}"/>
              </a:ext>
            </a:extLst>
          </p:cNvPr>
          <p:cNvSpPr txBox="1"/>
          <p:nvPr/>
        </p:nvSpPr>
        <p:spPr>
          <a:xfrm>
            <a:off x="8290461" y="712518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 Watts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8F0B6-B2D4-F9E5-170C-F0F974F4EB8E}"/>
              </a:ext>
            </a:extLst>
          </p:cNvPr>
          <p:cNvSpPr txBox="1"/>
          <p:nvPr/>
        </p:nvSpPr>
        <p:spPr>
          <a:xfrm>
            <a:off x="8290460" y="3998025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5517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E22EC-DF88-DCE1-D7AC-6EF000DF3EED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Rockwell"/>
                <a:ea typeface="+mn-lt"/>
                <a:cs typeface="+mn-lt"/>
              </a:rPr>
              <a:t>At </a:t>
            </a:r>
            <a:r>
              <a:rPr lang="en-US" sz="3200" b="1" dirty="0">
                <a:solidFill>
                  <a:schemeClr val="bg1"/>
                </a:solidFill>
                <a:latin typeface="Rockwell"/>
                <a:ea typeface="+mn-lt"/>
                <a:cs typeface="+mn-lt"/>
              </a:rPr>
              <a:t>Station-1 With Train-1 And Train-2 Configuration</a:t>
            </a:r>
            <a:endParaRPr lang="en-US" dirty="0">
              <a:solidFill>
                <a:schemeClr val="bg1"/>
              </a:solidFill>
              <a:latin typeface="Rockwell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8C446-D2AB-E391-AAA9-AB866578AC72}"/>
              </a:ext>
            </a:extLst>
          </p:cNvPr>
          <p:cNvSpPr txBox="1"/>
          <p:nvPr/>
        </p:nvSpPr>
        <p:spPr>
          <a:xfrm>
            <a:off x="2886" y="57726"/>
            <a:ext cx="121862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Rockwell"/>
                <a:ea typeface="+mn-lt"/>
                <a:cs typeface="+mn-lt"/>
              </a:rPr>
              <a:t>Simulation Test Of Train 2</a:t>
            </a:r>
            <a:endParaRPr lang="en-US">
              <a:latin typeface="Rockwell"/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F6587-DF73-B9F8-9843-7442606B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73" y="1867478"/>
            <a:ext cx="10129692" cy="43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5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A7FA55-84A3-12FD-501C-EB90F648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467" y="4295020"/>
            <a:ext cx="3185544" cy="16306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B8110CB-8D09-1FC4-395B-F49A79DB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50" y="381858"/>
            <a:ext cx="4571438" cy="226286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94933-19E5-48EC-1180-B7E9C54A9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104" y="382408"/>
            <a:ext cx="4239024" cy="2263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049C24-DDCE-403E-FC4F-67EA66E45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30" y="3990565"/>
            <a:ext cx="4173070" cy="2086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FD596F-1677-14F6-5DF2-CB1D09DE9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55" y="4290139"/>
            <a:ext cx="3078558" cy="16319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6E08B2-CEBC-EAD8-5F3E-77096C565520}"/>
              </a:ext>
            </a:extLst>
          </p:cNvPr>
          <p:cNvSpPr txBox="1"/>
          <p:nvPr/>
        </p:nvSpPr>
        <p:spPr>
          <a:xfrm>
            <a:off x="8776855" y="6063673"/>
            <a:ext cx="30780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SoC of SCs of train 2</a:t>
            </a:r>
            <a:r>
              <a:rPr lang="en-US" sz="1600" dirty="0"/>
              <a:t> 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DE240-E6D1-ACDD-4A14-8D059CC41ABA}"/>
              </a:ext>
            </a:extLst>
          </p:cNvPr>
          <p:cNvSpPr txBox="1"/>
          <p:nvPr/>
        </p:nvSpPr>
        <p:spPr>
          <a:xfrm>
            <a:off x="3985491" y="6236854"/>
            <a:ext cx="416329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DC bus voltage of train 2</a:t>
            </a:r>
            <a:r>
              <a:rPr lang="en-US" sz="1600" dirty="0"/>
              <a:t> 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1403A9-F038-D50C-A913-B0E1DEF5D398}"/>
              </a:ext>
            </a:extLst>
          </p:cNvPr>
          <p:cNvSpPr txBox="1"/>
          <p:nvPr/>
        </p:nvSpPr>
        <p:spPr>
          <a:xfrm>
            <a:off x="267854" y="6063672"/>
            <a:ext cx="30664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Load power of train 2</a:t>
            </a:r>
            <a:r>
              <a:rPr lang="en-US" sz="1600" dirty="0"/>
              <a:t> 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E06162-CB05-7349-6D63-B656CCEE1516}"/>
              </a:ext>
            </a:extLst>
          </p:cNvPr>
          <p:cNvSpPr txBox="1"/>
          <p:nvPr/>
        </p:nvSpPr>
        <p:spPr>
          <a:xfrm>
            <a:off x="7160491" y="2646218"/>
            <a:ext cx="42325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SCs current of train 2. </a:t>
            </a:r>
            <a:endParaRPr lang="en-US" sz="16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3DE6F2-FE18-F5B4-B739-E2BDCDF75FF5}"/>
              </a:ext>
            </a:extLst>
          </p:cNvPr>
          <p:cNvSpPr txBox="1"/>
          <p:nvPr/>
        </p:nvSpPr>
        <p:spPr>
          <a:xfrm>
            <a:off x="660400" y="2634672"/>
            <a:ext cx="45673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Times New Roman"/>
              </a:rPr>
              <a:t>Charge current of train 1 from station 1</a:t>
            </a:r>
            <a:r>
              <a:rPr lang="en-US" sz="1600" dirty="0"/>
              <a:t> </a:t>
            </a:r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7CFE05-61F0-BEB9-B5B7-F2A28952E978}"/>
              </a:ext>
            </a:extLst>
          </p:cNvPr>
          <p:cNvCxnSpPr/>
          <p:nvPr/>
        </p:nvCxnSpPr>
        <p:spPr>
          <a:xfrm flipV="1">
            <a:off x="596239" y="566551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95DFBE-DAA2-8752-CB73-18D68B5999C1}"/>
              </a:ext>
            </a:extLst>
          </p:cNvPr>
          <p:cNvCxnSpPr>
            <a:cxnSpLocks/>
          </p:cNvCxnSpPr>
          <p:nvPr/>
        </p:nvCxnSpPr>
        <p:spPr>
          <a:xfrm flipV="1">
            <a:off x="7097979" y="566551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ABF4D1-9D9B-093F-0955-44EFDADEBA6B}"/>
              </a:ext>
            </a:extLst>
          </p:cNvPr>
          <p:cNvCxnSpPr>
            <a:cxnSpLocks/>
          </p:cNvCxnSpPr>
          <p:nvPr/>
        </p:nvCxnSpPr>
        <p:spPr>
          <a:xfrm flipV="1">
            <a:off x="3921329" y="4139044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2FF694-A8C1-0F12-7175-87675D7934C7}"/>
              </a:ext>
            </a:extLst>
          </p:cNvPr>
          <p:cNvCxnSpPr>
            <a:cxnSpLocks/>
          </p:cNvCxnSpPr>
          <p:nvPr/>
        </p:nvCxnSpPr>
        <p:spPr>
          <a:xfrm flipV="1">
            <a:off x="210291" y="4327070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7D725F-9B8A-0E77-EF35-A01DEFCC372C}"/>
              </a:ext>
            </a:extLst>
          </p:cNvPr>
          <p:cNvCxnSpPr>
            <a:cxnSpLocks/>
          </p:cNvCxnSpPr>
          <p:nvPr/>
        </p:nvCxnSpPr>
        <p:spPr>
          <a:xfrm flipV="1">
            <a:off x="8720939" y="4406238"/>
            <a:ext cx="9896" cy="702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CEDA85-570C-0E2C-4003-C6965F6A3BCA}"/>
              </a:ext>
            </a:extLst>
          </p:cNvPr>
          <p:cNvSpPr txBox="1"/>
          <p:nvPr/>
        </p:nvSpPr>
        <p:spPr>
          <a:xfrm>
            <a:off x="423058" y="296882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B702C7-1D0B-9A42-9600-84D0669D0E06}"/>
              </a:ext>
            </a:extLst>
          </p:cNvPr>
          <p:cNvSpPr txBox="1"/>
          <p:nvPr/>
        </p:nvSpPr>
        <p:spPr>
          <a:xfrm>
            <a:off x="-2474" y="3998025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 Watts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25BE3C-7162-7BA2-D130-9B1424B91685}"/>
              </a:ext>
            </a:extLst>
          </p:cNvPr>
          <p:cNvSpPr txBox="1"/>
          <p:nvPr/>
        </p:nvSpPr>
        <p:spPr>
          <a:xfrm>
            <a:off x="3847110" y="3809999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077B78-3BCB-7749-13A6-0DC2C4FC4DB6}"/>
              </a:ext>
            </a:extLst>
          </p:cNvPr>
          <p:cNvSpPr txBox="1"/>
          <p:nvPr/>
        </p:nvSpPr>
        <p:spPr>
          <a:xfrm>
            <a:off x="6914902" y="197921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450C9E-126A-F6F4-92E8-D4DE6AD98F41}"/>
              </a:ext>
            </a:extLst>
          </p:cNvPr>
          <p:cNvSpPr txBox="1"/>
          <p:nvPr/>
        </p:nvSpPr>
        <p:spPr>
          <a:xfrm>
            <a:off x="8547759" y="4106882"/>
            <a:ext cx="1382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Charge %</a:t>
            </a:r>
          </a:p>
        </p:txBody>
      </p:sp>
    </p:spTree>
    <p:extLst>
      <p:ext uri="{BB962C8B-B14F-4D97-AF65-F5344CB8AC3E}">
        <p14:creationId xmlns:p14="http://schemas.microsoft.com/office/powerpoint/2010/main" val="160034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FD19C-DB27-8E91-B9FA-8C1F6BEEE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7022"/>
          <a:stretch/>
        </p:blipFill>
        <p:spPr>
          <a:xfrm>
            <a:off x="2846" y="4751"/>
            <a:ext cx="12189791" cy="685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4F622B-E1B5-279C-89E0-681F34E7ECDE}"/>
              </a:ext>
            </a:extLst>
          </p:cNvPr>
          <p:cNvSpPr txBox="1"/>
          <p:nvPr/>
        </p:nvSpPr>
        <p:spPr>
          <a:xfrm>
            <a:off x="377481" y="2984214"/>
            <a:ext cx="3109296" cy="450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baseline="0" dirty="0">
                <a:solidFill>
                  <a:srgbClr val="FFFFFF"/>
                </a:solidFill>
                <a:latin typeface="Rockwell"/>
              </a:rPr>
              <a:t>CONCLUSION </a:t>
            </a:r>
            <a:r>
              <a:rPr lang="en-US" sz="3200" b="1" dirty="0">
                <a:solidFill>
                  <a:srgbClr val="FFFFFF"/>
                </a:solidFill>
                <a:latin typeface="Rockwell"/>
              </a:rPr>
              <a:t>​</a:t>
            </a:r>
            <a:endParaRPr lang="en-US" sz="3200" b="1" dirty="0">
              <a:latin typeface="Rockwel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94EA0-E16C-2494-6209-1B893778FC3B}"/>
              </a:ext>
            </a:extLst>
          </p:cNvPr>
          <p:cNvSpPr txBox="1"/>
          <p:nvPr/>
        </p:nvSpPr>
        <p:spPr>
          <a:xfrm>
            <a:off x="3480891" y="1948564"/>
            <a:ext cx="8529773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br>
              <a:rPr lang="en-US" dirty="0">
                <a:latin typeface="Rockwell"/>
              </a:rPr>
            </a:br>
            <a:r>
              <a:rPr lang="en-US" sz="2800" dirty="0">
                <a:solidFill>
                  <a:schemeClr val="bg1"/>
                </a:solidFill>
                <a:latin typeface="Rockwell"/>
                <a:ea typeface="+mn-lt"/>
                <a:cs typeface="+mn-lt"/>
              </a:rPr>
              <a:t>The integration of supercapacitors for fast energy storage, combined with renewable sources at stations, presents a promising solution for sustainable and efficient energy management in train systems, as demonstrated in the proposed project review.</a:t>
            </a:r>
            <a:endParaRPr lang="en-US" dirty="0">
              <a:solidFill>
                <a:schemeClr val="bg1"/>
              </a:solidFill>
              <a:latin typeface="Rockwell"/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06370C-5636-3031-4DF7-DBA7D993466E}"/>
              </a:ext>
            </a:extLst>
          </p:cNvPr>
          <p:cNvSpPr/>
          <p:nvPr/>
        </p:nvSpPr>
        <p:spPr>
          <a:xfrm>
            <a:off x="11850623" y="6525131"/>
            <a:ext cx="158338" cy="158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7C3EC-7007-0FBF-2A53-7A28DD2862CC}"/>
              </a:ext>
            </a:extLst>
          </p:cNvPr>
          <p:cNvSpPr txBox="1"/>
          <p:nvPr/>
        </p:nvSpPr>
        <p:spPr>
          <a:xfrm>
            <a:off x="805104" y="1209195"/>
            <a:ext cx="4620584" cy="7373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Rockwell"/>
                <a:ea typeface="+mj-ea"/>
                <a:cs typeface="+mj-cs"/>
              </a:rPr>
              <a:t>FUTURE</a:t>
            </a:r>
            <a:r>
              <a:rPr lang="en-US" sz="4400" baseline="0" dirty="0">
                <a:latin typeface="Rockwell"/>
                <a:ea typeface="+mj-ea"/>
                <a:cs typeface="+mj-cs"/>
              </a:rPr>
              <a:t> </a:t>
            </a:r>
            <a:r>
              <a:rPr lang="en-US" sz="4400" b="1" dirty="0">
                <a:latin typeface="Rockwell"/>
                <a:ea typeface="+mj-ea"/>
                <a:cs typeface="+mj-cs"/>
              </a:rPr>
              <a:t>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BBA65-70F9-D466-8F38-9E48BE25CFE6}"/>
              </a:ext>
            </a:extLst>
          </p:cNvPr>
          <p:cNvSpPr txBox="1"/>
          <p:nvPr/>
        </p:nvSpPr>
        <p:spPr>
          <a:xfrm>
            <a:off x="801804" y="2665112"/>
            <a:ext cx="5649779" cy="15275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3600" dirty="0">
                <a:latin typeface="Rockwell"/>
              </a:rPr>
              <a:t>This method can be used for Electric Vehicles and Metro Stations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AECC5-5756-45B5-6632-304A3D5CC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64" r="31599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60EA9C-871D-4ACD-B059-6035267D9487}"/>
              </a:ext>
            </a:extLst>
          </p:cNvPr>
          <p:cNvSpPr/>
          <p:nvPr/>
        </p:nvSpPr>
        <p:spPr>
          <a:xfrm>
            <a:off x="11850623" y="6525131"/>
            <a:ext cx="158338" cy="158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Space Nebula Free Stock Photo - Public Domain Pictures">
            <a:extLst>
              <a:ext uri="{FF2B5EF4-FFF2-40B4-BE49-F238E27FC236}">
                <a16:creationId xmlns:a16="http://schemas.microsoft.com/office/drawing/2014/main" id="{1C3E192C-9A0C-DD3A-1ED2-E5D14A540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345" r="12431" b="-1"/>
          <a:stretch/>
        </p:blipFill>
        <p:spPr>
          <a:xfrm>
            <a:off x="-9876" y="10"/>
            <a:ext cx="12191981" cy="6857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0F2B0B-EEB8-180B-88B2-9162CDB8A693}"/>
              </a:ext>
            </a:extLst>
          </p:cNvPr>
          <p:cNvSpPr txBox="1"/>
          <p:nvPr/>
        </p:nvSpPr>
        <p:spPr>
          <a:xfrm>
            <a:off x="838199" y="381934"/>
            <a:ext cx="5257801" cy="51815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solidFill>
                  <a:srgbClr val="FFFFFF"/>
                </a:solidFill>
                <a:latin typeface="Rockwell"/>
                <a:ea typeface="+mj-ea"/>
                <a:cs typeface="+mj-cs"/>
              </a:rPr>
              <a:t>CONTENTS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85601-A675-CFB2-8701-EF8706B5F653}"/>
              </a:ext>
            </a:extLst>
          </p:cNvPr>
          <p:cNvSpPr txBox="1"/>
          <p:nvPr/>
        </p:nvSpPr>
        <p:spPr>
          <a:xfrm>
            <a:off x="6298808" y="372071"/>
            <a:ext cx="5896160" cy="52717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ABSTRACT</a:t>
            </a:r>
            <a:endParaRPr lang="en-US"/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INTRODUCTION 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LITERATURE SURVEY 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EXISTING SYSTEM &amp; DISADVANTAGE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  <a:ea typeface="+mn-lt"/>
                <a:cs typeface="+mn-lt"/>
              </a:rPr>
              <a:t>PROPOSED SYSTEM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COMPONENTS REQUIRED &amp; APPLICATIONS 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BLOCK DIAGRAM 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WORKING PRINCIPLE 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ADVANTAGES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MATLAB SIMULATION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CONCLUSION 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FUTURE SCOPE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9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9546C-FEDA-78A9-8C9A-F4F0349BE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541" y="-220194"/>
            <a:ext cx="9660362" cy="38809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1C2EA3-6769-3282-AE22-00AD98AF3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53110" y="3261233"/>
            <a:ext cx="4784621" cy="35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21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Space Nebula Free Stock Photo - Public Domain Pictures">
            <a:extLst>
              <a:ext uri="{FF2B5EF4-FFF2-40B4-BE49-F238E27FC236}">
                <a16:creationId xmlns:a16="http://schemas.microsoft.com/office/drawing/2014/main" id="{57E865DE-5B45-87B7-7E8B-2CCB17F095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345" r="12431" b="-1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0F8D7-06FB-F2E8-703C-3A35E77D2D3B}"/>
              </a:ext>
            </a:extLst>
          </p:cNvPr>
          <p:cNvSpPr txBox="1"/>
          <p:nvPr/>
        </p:nvSpPr>
        <p:spPr>
          <a:xfrm>
            <a:off x="838199" y="381934"/>
            <a:ext cx="5257801" cy="51815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dirty="0">
                <a:solidFill>
                  <a:srgbClr val="FFFFFF"/>
                </a:solidFill>
                <a:latin typeface="Rockwell"/>
                <a:ea typeface="+mj-ea"/>
                <a:cs typeface="+mj-cs"/>
              </a:rPr>
              <a:t>ABSTRACT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57B17-E2AF-216A-D617-F283EA5ECBB7}"/>
              </a:ext>
            </a:extLst>
          </p:cNvPr>
          <p:cNvSpPr txBox="1"/>
          <p:nvPr/>
        </p:nvSpPr>
        <p:spPr>
          <a:xfrm>
            <a:off x="6086043" y="1218188"/>
            <a:ext cx="5533303" cy="52668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The proposed design of railway station use PV and wind sources, and batteries for energy storage system (ESS). </a:t>
            </a:r>
          </a:p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For the train, Super Capacitors(SCs) are implemented to the ESS where they are alimented breaking phases and from stations by a pantograph installed in an air power line in each stop.</a:t>
            </a:r>
          </a:p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SCs are distinguished by high characteristics power and a wide number of charge/discharge cycles. </a:t>
            </a:r>
          </a:p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They provide low particular energy and a fast charging time. </a:t>
            </a:r>
          </a:p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An energy management approach is suggested to control the DC bus voltage and the buck-boost converter for current.</a:t>
            </a:r>
          </a:p>
          <a:p>
            <a:pPr marL="4000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Simulations for the train and station show the suitability of the suggested powertrain and control strategy.</a:t>
            </a:r>
          </a:p>
          <a:p>
            <a:pPr marL="6286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endParaRPr lang="en-US" sz="2000" dirty="0">
              <a:solidFill>
                <a:srgbClr val="FFFFFF"/>
              </a:solidFill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97565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Space Nebula Free Stock Photo - Public Domain Pictures">
            <a:extLst>
              <a:ext uri="{FF2B5EF4-FFF2-40B4-BE49-F238E27FC236}">
                <a16:creationId xmlns:a16="http://schemas.microsoft.com/office/drawing/2014/main" id="{BB69FA84-E4C8-BD85-8334-19517EF7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345" r="12431" b="-1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81E04-7078-E00B-5A8F-9A87ECC244FE}"/>
              </a:ext>
            </a:extLst>
          </p:cNvPr>
          <p:cNvSpPr txBox="1"/>
          <p:nvPr/>
        </p:nvSpPr>
        <p:spPr>
          <a:xfrm>
            <a:off x="838199" y="381934"/>
            <a:ext cx="5257801" cy="51815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Rockwell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405FA-A54A-7925-C73C-A823EFB386BD}"/>
              </a:ext>
            </a:extLst>
          </p:cNvPr>
          <p:cNvSpPr txBox="1"/>
          <p:nvPr/>
        </p:nvSpPr>
        <p:spPr>
          <a:xfrm>
            <a:off x="5789710" y="964737"/>
            <a:ext cx="5564090" cy="52651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404495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In the last few decades, generally there is a major growth in energy utilization and pollutions. </a:t>
            </a:r>
            <a:endParaRPr lang="en-US" sz="2000"/>
          </a:p>
          <a:p>
            <a:pPr marL="404495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The growing number of citizen traveling between cities has implied the continuous development of mass transit systems as buses, taxies, and trains.</a:t>
            </a:r>
          </a:p>
          <a:p>
            <a:pPr marL="404495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 However, the use of railway transportation systems other conventional means of transport is widely recognized due to the Carrying capacity of a large number of people. </a:t>
            </a:r>
          </a:p>
          <a:p>
            <a:pPr marL="404495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The development of rail transportation allows people to travel quickly. Thereby, growing environmental issues like climate change and CO2 emissions.</a:t>
            </a:r>
          </a:p>
          <a:p>
            <a:pPr marL="404495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rgbClr val="FFFFFF"/>
                </a:solidFill>
                <a:latin typeface="Rockwell"/>
              </a:rPr>
              <a:t>For these reason the electric railway traffic has become a principal development and management of current public transportation networks. </a:t>
            </a:r>
          </a:p>
        </p:txBody>
      </p:sp>
    </p:spTree>
    <p:extLst>
      <p:ext uri="{BB962C8B-B14F-4D97-AF65-F5344CB8AC3E}">
        <p14:creationId xmlns:p14="http://schemas.microsoft.com/office/powerpoint/2010/main" val="143926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pace Nebula Free Stock Photo - Public Domain Pictures">
            <a:extLst>
              <a:ext uri="{FF2B5EF4-FFF2-40B4-BE49-F238E27FC236}">
                <a16:creationId xmlns:a16="http://schemas.microsoft.com/office/drawing/2014/main" id="{F899ABC2-FFCF-590A-4134-719AE02F3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45" r="1243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7ECE94-40C8-BAE6-B525-385AD3309E33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Rockwell"/>
                <a:ea typeface="+mj-ea"/>
                <a:cs typeface="+mj-cs"/>
              </a:rPr>
              <a:t>LITERATURE SURVEY 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232B6-61D2-EFB4-0340-54A8B0407F56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  <a:latin typeface="Rockwell"/>
              </a:rPr>
              <a:t>The railway system has been studied successfully in many articles by researches such as: 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Jiang presents a fast inspection method for high-speed railway infrastructure monitoring.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Feng gives the electric railway smart microgrid system with integration of multiple energy systems and power-quality improvement.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Khayyam gives railway system energy management optimization demonstrated at offline and online case studies.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 Zhang presents the method using a prediction approach, He shown the energy harvesting approach for railway wagon monitoring sensor with high reliability and simple structure.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 Sun presents the hybrid method for life prediction of railway and Novak presents the hierarchical model predictive control for coordinated electric railway traction system energy management 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Rockwell"/>
              </a:rPr>
              <a:t>Sengor gives the energy management of a smart railway station considering regenerative braking and stochastic behavior of ESS and PV Generation.</a:t>
            </a:r>
          </a:p>
        </p:txBody>
      </p:sp>
    </p:spTree>
    <p:extLst>
      <p:ext uri="{BB962C8B-B14F-4D97-AF65-F5344CB8AC3E}">
        <p14:creationId xmlns:p14="http://schemas.microsoft.com/office/powerpoint/2010/main" val="3570994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pace Nebula Free Stock Photo - Public Domain Pictures">
            <a:extLst>
              <a:ext uri="{FF2B5EF4-FFF2-40B4-BE49-F238E27FC236}">
                <a16:creationId xmlns:a16="http://schemas.microsoft.com/office/drawing/2014/main" id="{F899ABC2-FFCF-590A-4134-719AE02F3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45" r="1243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FC9DD-4773-9365-B2B6-93EF61A4D748}"/>
              </a:ext>
            </a:extLst>
          </p:cNvPr>
          <p:cNvSpPr txBox="1"/>
          <p:nvPr/>
        </p:nvSpPr>
        <p:spPr>
          <a:xfrm>
            <a:off x="590578" y="470176"/>
            <a:ext cx="922734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 dirty="0">
                <a:latin typeface="Rockwell"/>
              </a:rPr>
              <a:t>EXISTING SYSTEM</a:t>
            </a:r>
            <a:r>
              <a:rPr lang="en-US" sz="3200" b="1" dirty="0">
                <a:latin typeface="Rockwell"/>
              </a:rPr>
              <a:t>: </a:t>
            </a:r>
            <a:r>
              <a:rPr lang="en-US" sz="3200" dirty="0">
                <a:latin typeface="Rockwell"/>
              </a:rPr>
              <a:t>Existing method using a prediction approach, and energy harvesting approach for railway wagon monitoring.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8EC7E-0EF6-5A06-253C-C1104086E901}"/>
              </a:ext>
            </a:extLst>
          </p:cNvPr>
          <p:cNvSpPr txBox="1"/>
          <p:nvPr/>
        </p:nvSpPr>
        <p:spPr>
          <a:xfrm>
            <a:off x="6093361" y="3432959"/>
            <a:ext cx="47933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Rockwell"/>
                <a:cs typeface="Arial"/>
              </a:rPr>
              <a:t>DISADVANTAGES:​​</a:t>
            </a:r>
          </a:p>
          <a:p>
            <a:pPr marL="228600" lvl="1" indent="-228600">
              <a:buFont typeface=""/>
              <a:buChar char="•"/>
            </a:pPr>
            <a:r>
              <a:rPr lang="en-US" sz="3600" dirty="0">
                <a:latin typeface="Rockwell"/>
                <a:cs typeface="Arial"/>
              </a:rPr>
              <a:t>High cost​​</a:t>
            </a:r>
          </a:p>
          <a:p>
            <a:pPr marL="228600" lvl="1" indent="-228600">
              <a:buFont typeface=""/>
              <a:buChar char="•"/>
            </a:pPr>
            <a:r>
              <a:rPr lang="en-US" sz="3600" dirty="0">
                <a:latin typeface="Rockwell"/>
                <a:cs typeface="Arial"/>
              </a:rPr>
              <a:t>Need more sensor​​</a:t>
            </a:r>
          </a:p>
          <a:p>
            <a:pPr marL="228600" lvl="1" indent="-228600">
              <a:buFont typeface=""/>
              <a:buChar char="•"/>
            </a:pPr>
            <a:r>
              <a:rPr lang="en-US" sz="3600" dirty="0">
                <a:latin typeface="Rockwell"/>
                <a:cs typeface="Arial"/>
              </a:rPr>
              <a:t>Not proper  working​</a:t>
            </a:r>
          </a:p>
        </p:txBody>
      </p:sp>
    </p:spTree>
    <p:extLst>
      <p:ext uri="{BB962C8B-B14F-4D97-AF65-F5344CB8AC3E}">
        <p14:creationId xmlns:p14="http://schemas.microsoft.com/office/powerpoint/2010/main" val="7326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pace Nebula Free Stock Photo - Public Domain Pictures">
            <a:extLst>
              <a:ext uri="{FF2B5EF4-FFF2-40B4-BE49-F238E27FC236}">
                <a16:creationId xmlns:a16="http://schemas.microsoft.com/office/drawing/2014/main" id="{F899ABC2-FFCF-590A-4134-719AE02F3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45" r="1243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13F81D16-0224-D4B4-9BBE-6FACFD462A80}"/>
              </a:ext>
            </a:extLst>
          </p:cNvPr>
          <p:cNvSpPr txBox="1"/>
          <p:nvPr/>
        </p:nvSpPr>
        <p:spPr>
          <a:xfrm>
            <a:off x="6604124" y="2719690"/>
            <a:ext cx="4897989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Rockwell"/>
              </a:rPr>
              <a:t>APPLICATIONS</a:t>
            </a:r>
            <a:endParaRPr lang="en-US" sz="5400" b="1">
              <a:latin typeface="Rockwell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6214095-25E7-EBD4-B994-AF1F8F528C12}"/>
              </a:ext>
            </a:extLst>
          </p:cNvPr>
          <p:cNvSpPr txBox="1"/>
          <p:nvPr/>
        </p:nvSpPr>
        <p:spPr>
          <a:xfrm>
            <a:off x="6233830" y="3944246"/>
            <a:ext cx="560737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/>
              <a:buChar char="v"/>
            </a:pPr>
            <a:r>
              <a:rPr lang="en-US" sz="2800" dirty="0">
                <a:latin typeface="Rockwell"/>
                <a:cs typeface="Times New Roman"/>
              </a:rPr>
              <a:t>Railway station control system</a:t>
            </a:r>
            <a:endParaRPr lang="en-US">
              <a:latin typeface="Rockwell"/>
            </a:endParaRPr>
          </a:p>
          <a:p>
            <a:pPr marL="457200" indent="-457200">
              <a:buFont typeface="Wingdings"/>
              <a:buChar char="v"/>
            </a:pPr>
            <a:r>
              <a:rPr lang="en-US" sz="2800" dirty="0">
                <a:latin typeface="Rockwell"/>
                <a:cs typeface="Times New Roman"/>
              </a:rPr>
              <a:t>Electric vehicle  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D61941B-7717-7A8E-A191-B45BE7E4B636}"/>
              </a:ext>
            </a:extLst>
          </p:cNvPr>
          <p:cNvSpPr txBox="1"/>
          <p:nvPr/>
        </p:nvSpPr>
        <p:spPr>
          <a:xfrm>
            <a:off x="226260" y="1719036"/>
            <a:ext cx="5702465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Rockwell"/>
                <a:ea typeface="+mn-lt"/>
                <a:cs typeface="+mn-lt"/>
              </a:rPr>
              <a:t>COMPONENTS REQUIRED</a:t>
            </a:r>
            <a:endParaRPr lang="en-US" sz="3200" b="1">
              <a:latin typeface="Rockwell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ACB0F5-A74D-47D0-A7BA-71B19F14BFAB}"/>
              </a:ext>
            </a:extLst>
          </p:cNvPr>
          <p:cNvSpPr txBox="1"/>
          <p:nvPr/>
        </p:nvSpPr>
        <p:spPr>
          <a:xfrm>
            <a:off x="230802" y="2573218"/>
            <a:ext cx="5344284" cy="400109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Rockwell"/>
                <a:cs typeface="Segoe UI"/>
              </a:rPr>
              <a:t>PACK OF SUPER-CAPACITOR</a:t>
            </a:r>
            <a:endParaRPr lang="en-US"/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Rockwell"/>
                <a:cs typeface="Segoe UI"/>
              </a:rPr>
              <a:t>BUCK-BOOST CONVERTER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Rockwell"/>
                <a:cs typeface="Segoe UI"/>
              </a:rPr>
              <a:t>BATTERIES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Rockwell"/>
                <a:cs typeface="Segoe UI"/>
              </a:rPr>
              <a:t>PHOTOVOLTAIC PANELS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Rockwell"/>
                <a:cs typeface="Segoe UI"/>
              </a:rPr>
              <a:t>WIND ENERGY SYSTEM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Rockwell"/>
                <a:cs typeface="Segoe UI"/>
              </a:rPr>
              <a:t>AC-DC CONVERTER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Rockwell"/>
                <a:cs typeface="Segoe UI"/>
              </a:rPr>
              <a:t>DC BUS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Rockwell"/>
                <a:cs typeface="Segoe UI"/>
              </a:rPr>
              <a:t>ENERGY MANAGEMENT SYSTEM</a:t>
            </a:r>
          </a:p>
          <a:p>
            <a:pPr marL="342900" indent="-342900">
              <a:buFont typeface="Wingdings"/>
              <a:buChar char="v"/>
            </a:pPr>
            <a:r>
              <a:rPr lang="en-US" sz="2400" dirty="0">
                <a:latin typeface="Rockwell"/>
                <a:cs typeface="Segoe UI"/>
              </a:rPr>
              <a:t>ENERRY STOTAGE SYSTEM</a:t>
            </a:r>
          </a:p>
          <a:p>
            <a:pPr marL="285750" indent="-285750">
              <a:buFont typeface="Wingdings"/>
              <a:buChar char="v"/>
            </a:pPr>
            <a:endParaRPr lang="en-US" sz="1400" dirty="0">
              <a:latin typeface="Rockwell"/>
              <a:cs typeface="Segoe UI"/>
            </a:endParaRPr>
          </a:p>
          <a:p>
            <a:pPr marL="342900" indent="-342900">
              <a:buFont typeface="Wingdings"/>
              <a:buChar char="v"/>
            </a:pPr>
            <a:endParaRPr lang="en-US" sz="2400" dirty="0">
              <a:latin typeface="Rockwel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F441C-A6D9-548F-19BE-FDEE1EC21BA2}"/>
              </a:ext>
            </a:extLst>
          </p:cNvPr>
          <p:cNvSpPr txBox="1"/>
          <p:nvPr/>
        </p:nvSpPr>
        <p:spPr>
          <a:xfrm>
            <a:off x="223487" y="273790"/>
            <a:ext cx="117540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latin typeface="Rockwell"/>
                <a:ea typeface="+mn-lt"/>
                <a:cs typeface="+mn-lt"/>
              </a:rPr>
              <a:t>PROPOSED SYSTEM</a:t>
            </a:r>
            <a:endParaRPr lang="en-US" sz="5400" b="1"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149620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0791D-7AE4-7A82-98F4-83B3266FEBCA}"/>
              </a:ext>
            </a:extLst>
          </p:cNvPr>
          <p:cNvSpPr txBox="1"/>
          <p:nvPr/>
        </p:nvSpPr>
        <p:spPr>
          <a:xfrm>
            <a:off x="178898" y="3352835"/>
            <a:ext cx="6115836" cy="31436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Rockwell"/>
                <a:ea typeface="+mj-ea"/>
                <a:cs typeface="+mj-cs"/>
              </a:rPr>
              <a:t>BLOCK DIAGRAM</a:t>
            </a:r>
            <a:br>
              <a:rPr lang="en-US" sz="4400" kern="1200" dirty="0">
                <a:latin typeface="Rockwell"/>
                <a:ea typeface="+mj-ea"/>
                <a:cs typeface="+mj-cs"/>
              </a:rPr>
            </a:br>
            <a:r>
              <a:rPr lang="en-US" sz="4400" kern="1200" dirty="0">
                <a:latin typeface="Rockwell"/>
                <a:ea typeface="+mj-ea"/>
                <a:cs typeface="+mj-cs"/>
              </a:rPr>
              <a:t>​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atin typeface="Rockwell"/>
                <a:ea typeface="+mj-ea"/>
                <a:cs typeface="+mj-cs"/>
              </a:rPr>
              <a:t>​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latin typeface="Rockwell"/>
                <a:ea typeface="+mj-ea"/>
                <a:cs typeface="+mj-cs"/>
              </a:rPr>
              <a:t>​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FA7318-F455-3F49-BE59-C05BFE7F5758}"/>
              </a:ext>
            </a:extLst>
          </p:cNvPr>
          <p:cNvGrpSpPr/>
          <p:nvPr/>
        </p:nvGrpSpPr>
        <p:grpSpPr>
          <a:xfrm>
            <a:off x="5501414" y="625684"/>
            <a:ext cx="6234720" cy="5455380"/>
            <a:chOff x="5501414" y="625684"/>
            <a:chExt cx="6234720" cy="545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C7645A7-19EE-CF58-C711-C5F32EFD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1414" y="625684"/>
              <a:ext cx="6234720" cy="545538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75D609-8600-1B4B-ACC8-AC84D0325636}"/>
                </a:ext>
              </a:extLst>
            </p:cNvPr>
            <p:cNvSpPr/>
            <p:nvPr/>
          </p:nvSpPr>
          <p:spPr>
            <a:xfrm>
              <a:off x="7334945" y="5801907"/>
              <a:ext cx="513990" cy="132990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6EDDA3-3464-39D9-1726-8924C055CCF1}"/>
              </a:ext>
            </a:extLst>
          </p:cNvPr>
          <p:cNvSpPr txBox="1"/>
          <p:nvPr/>
        </p:nvSpPr>
        <p:spPr>
          <a:xfrm>
            <a:off x="7247467" y="5744240"/>
            <a:ext cx="601468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 dirty="0">
                <a:latin typeface="Rockwell"/>
                <a:cs typeface="Arial"/>
              </a:rPr>
              <a:t>​Rectifier</a:t>
            </a:r>
            <a:endParaRPr lang="en-US" sz="700" dirty="0">
              <a:latin typeface="Aptos" panose="020B00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702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80E61-FF69-C26C-912B-30F4E8557328}"/>
              </a:ext>
            </a:extLst>
          </p:cNvPr>
          <p:cNvSpPr txBox="1"/>
          <p:nvPr/>
        </p:nvSpPr>
        <p:spPr>
          <a:xfrm>
            <a:off x="362526" y="2946545"/>
            <a:ext cx="4011815" cy="13684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atin typeface="Rockwell"/>
                <a:ea typeface="+mj-ea"/>
                <a:cs typeface="+mj-cs"/>
              </a:rPr>
              <a:t>WORKING PRINCIPLE ​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98823-6548-4B9C-E040-7CA851CC5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" b="3861"/>
          <a:stretch/>
        </p:blipFill>
        <p:spPr>
          <a:xfrm>
            <a:off x="5972387" y="3625985"/>
            <a:ext cx="5441218" cy="2991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5CF28-98D2-B040-C602-2F998FF60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" b="4255"/>
          <a:stretch/>
        </p:blipFill>
        <p:spPr>
          <a:xfrm>
            <a:off x="5370286" y="-129"/>
            <a:ext cx="6808936" cy="327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4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780</Words>
  <Application>Microsoft Office PowerPoint</Application>
  <PresentationFormat>Widescreen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Rockwell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M.Fareed Akram</cp:lastModifiedBy>
  <cp:revision>1015</cp:revision>
  <dcterms:created xsi:type="dcterms:W3CDTF">2024-04-05T15:52:44Z</dcterms:created>
  <dcterms:modified xsi:type="dcterms:W3CDTF">2024-05-03T08:09:28Z</dcterms:modified>
</cp:coreProperties>
</file>